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24"/>
  </p:notesMasterIdLst>
  <p:handoutMasterIdLst>
    <p:handoutMasterId r:id="rId25"/>
  </p:handoutMasterIdLst>
  <p:sldIdLst>
    <p:sldId id="257" r:id="rId2"/>
    <p:sldId id="276" r:id="rId3"/>
    <p:sldId id="277" r:id="rId4"/>
    <p:sldId id="258" r:id="rId5"/>
    <p:sldId id="273" r:id="rId6"/>
    <p:sldId id="280" r:id="rId7"/>
    <p:sldId id="260" r:id="rId8"/>
    <p:sldId id="282" r:id="rId9"/>
    <p:sldId id="283" r:id="rId10"/>
    <p:sldId id="281" r:id="rId11"/>
    <p:sldId id="263" r:id="rId12"/>
    <p:sldId id="274" r:id="rId13"/>
    <p:sldId id="264" r:id="rId14"/>
    <p:sldId id="286" r:id="rId15"/>
    <p:sldId id="288" r:id="rId16"/>
    <p:sldId id="290" r:id="rId17"/>
    <p:sldId id="267" r:id="rId18"/>
    <p:sldId id="268" r:id="rId19"/>
    <p:sldId id="269" r:id="rId20"/>
    <p:sldId id="279" r:id="rId21"/>
    <p:sldId id="270" r:id="rId22"/>
    <p:sldId id="275" r:id="rId23"/>
  </p:sldIdLst>
  <p:sldSz cx="9144000" cy="6858000" type="screen4x3"/>
  <p:notesSz cx="6888163" cy="10020300"/>
  <p:defaultTextStyle>
    <a:defPPr>
      <a:defRPr lang="en-US"/>
    </a:defPPr>
    <a:lvl1pPr algn="l" rtl="0" fontAlgn="base">
      <a:lnSpc>
        <a:spcPct val="80000"/>
      </a:lnSpc>
      <a:spcBef>
        <a:spcPts val="600"/>
      </a:spcBef>
      <a:spcAft>
        <a:spcPct val="0"/>
      </a:spcAft>
      <a:buClr>
        <a:schemeClr val="accent1"/>
      </a:buClr>
      <a:buSzPct val="70000"/>
      <a:buFont typeface="Wingdings 2" pitchFamily="18" charset="2"/>
      <a:buChar char=""/>
      <a:defRPr sz="1900" b="1" kern="1200">
        <a:solidFill>
          <a:schemeClr val="tx1"/>
        </a:solidFill>
        <a:latin typeface="Trebuchet MS" pitchFamily="34" charset="0"/>
        <a:ea typeface="+mn-ea"/>
        <a:cs typeface="+mn-cs"/>
      </a:defRPr>
    </a:lvl1pPr>
    <a:lvl2pPr marL="457200" algn="l" rtl="0" fontAlgn="base">
      <a:lnSpc>
        <a:spcPct val="80000"/>
      </a:lnSpc>
      <a:spcBef>
        <a:spcPts val="600"/>
      </a:spcBef>
      <a:spcAft>
        <a:spcPct val="0"/>
      </a:spcAft>
      <a:buClr>
        <a:schemeClr val="accent1"/>
      </a:buClr>
      <a:buSzPct val="70000"/>
      <a:buFont typeface="Wingdings 2" pitchFamily="18" charset="2"/>
      <a:buChar char=""/>
      <a:defRPr sz="1900" b="1" kern="1200">
        <a:solidFill>
          <a:schemeClr val="tx1"/>
        </a:solidFill>
        <a:latin typeface="Trebuchet MS" pitchFamily="34" charset="0"/>
        <a:ea typeface="+mn-ea"/>
        <a:cs typeface="+mn-cs"/>
      </a:defRPr>
    </a:lvl2pPr>
    <a:lvl3pPr marL="914400" algn="l" rtl="0" fontAlgn="base">
      <a:lnSpc>
        <a:spcPct val="80000"/>
      </a:lnSpc>
      <a:spcBef>
        <a:spcPts val="600"/>
      </a:spcBef>
      <a:spcAft>
        <a:spcPct val="0"/>
      </a:spcAft>
      <a:buClr>
        <a:schemeClr val="accent1"/>
      </a:buClr>
      <a:buSzPct val="70000"/>
      <a:buFont typeface="Wingdings 2" pitchFamily="18" charset="2"/>
      <a:buChar char=""/>
      <a:defRPr sz="1900" b="1" kern="1200">
        <a:solidFill>
          <a:schemeClr val="tx1"/>
        </a:solidFill>
        <a:latin typeface="Trebuchet MS" pitchFamily="34" charset="0"/>
        <a:ea typeface="+mn-ea"/>
        <a:cs typeface="+mn-cs"/>
      </a:defRPr>
    </a:lvl3pPr>
    <a:lvl4pPr marL="1371600" algn="l" rtl="0" fontAlgn="base">
      <a:lnSpc>
        <a:spcPct val="80000"/>
      </a:lnSpc>
      <a:spcBef>
        <a:spcPts val="600"/>
      </a:spcBef>
      <a:spcAft>
        <a:spcPct val="0"/>
      </a:spcAft>
      <a:buClr>
        <a:schemeClr val="accent1"/>
      </a:buClr>
      <a:buSzPct val="70000"/>
      <a:buFont typeface="Wingdings 2" pitchFamily="18" charset="2"/>
      <a:buChar char=""/>
      <a:defRPr sz="1900" b="1" kern="1200">
        <a:solidFill>
          <a:schemeClr val="tx1"/>
        </a:solidFill>
        <a:latin typeface="Trebuchet MS" pitchFamily="34" charset="0"/>
        <a:ea typeface="+mn-ea"/>
        <a:cs typeface="+mn-cs"/>
      </a:defRPr>
    </a:lvl4pPr>
    <a:lvl5pPr marL="1828800" algn="l" rtl="0" fontAlgn="base">
      <a:lnSpc>
        <a:spcPct val="80000"/>
      </a:lnSpc>
      <a:spcBef>
        <a:spcPts val="600"/>
      </a:spcBef>
      <a:spcAft>
        <a:spcPct val="0"/>
      </a:spcAft>
      <a:buClr>
        <a:schemeClr val="accent1"/>
      </a:buClr>
      <a:buSzPct val="70000"/>
      <a:buFont typeface="Wingdings 2" pitchFamily="18" charset="2"/>
      <a:buChar char=""/>
      <a:defRPr sz="1900" b="1" kern="1200">
        <a:solidFill>
          <a:schemeClr val="tx1"/>
        </a:solidFill>
        <a:latin typeface="Trebuchet MS" pitchFamily="34" charset="0"/>
        <a:ea typeface="+mn-ea"/>
        <a:cs typeface="+mn-cs"/>
      </a:defRPr>
    </a:lvl5pPr>
    <a:lvl6pPr marL="2286000" algn="l" defTabSz="914400" rtl="0" eaLnBrk="1" latinLnBrk="0" hangingPunct="1">
      <a:defRPr sz="1900" b="1" kern="1200">
        <a:solidFill>
          <a:schemeClr val="tx1"/>
        </a:solidFill>
        <a:latin typeface="Trebuchet MS" pitchFamily="34" charset="0"/>
        <a:ea typeface="+mn-ea"/>
        <a:cs typeface="+mn-cs"/>
      </a:defRPr>
    </a:lvl6pPr>
    <a:lvl7pPr marL="2743200" algn="l" defTabSz="914400" rtl="0" eaLnBrk="1" latinLnBrk="0" hangingPunct="1">
      <a:defRPr sz="1900" b="1" kern="1200">
        <a:solidFill>
          <a:schemeClr val="tx1"/>
        </a:solidFill>
        <a:latin typeface="Trebuchet MS" pitchFamily="34" charset="0"/>
        <a:ea typeface="+mn-ea"/>
        <a:cs typeface="+mn-cs"/>
      </a:defRPr>
    </a:lvl7pPr>
    <a:lvl8pPr marL="3200400" algn="l" defTabSz="914400" rtl="0" eaLnBrk="1" latinLnBrk="0" hangingPunct="1">
      <a:defRPr sz="1900" b="1" kern="1200">
        <a:solidFill>
          <a:schemeClr val="tx1"/>
        </a:solidFill>
        <a:latin typeface="Trebuchet MS" pitchFamily="34" charset="0"/>
        <a:ea typeface="+mn-ea"/>
        <a:cs typeface="+mn-cs"/>
      </a:defRPr>
    </a:lvl8pPr>
    <a:lvl9pPr marL="3657600" algn="l" defTabSz="914400" rtl="0" eaLnBrk="1" latinLnBrk="0" hangingPunct="1">
      <a:defRPr sz="1900" b="1" kern="1200">
        <a:solidFill>
          <a:schemeClr val="tx1"/>
        </a:solidFill>
        <a:latin typeface="Trebuchet MS"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D639"/>
    <a:srgbClr val="1BA1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40" autoAdjust="0"/>
    <p:restoredTop sz="77147" autoAdjust="0"/>
  </p:normalViewPr>
  <p:slideViewPr>
    <p:cSldViewPr>
      <p:cViewPr varScale="1">
        <p:scale>
          <a:sx n="71" d="100"/>
          <a:sy n="71" d="100"/>
        </p:scale>
        <p:origin x="-1152" y="-120"/>
      </p:cViewPr>
      <p:guideLst>
        <p:guide orient="horz" pos="2160"/>
        <p:guide pos="2880"/>
      </p:guideLst>
    </p:cSldViewPr>
  </p:slideViewPr>
  <p:outlineViewPr>
    <p:cViewPr>
      <p:scale>
        <a:sx n="33" d="100"/>
        <a:sy n="33" d="100"/>
      </p:scale>
      <p:origin x="0" y="51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22EE9-7853-4E09-BE07-A8BC937568D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sl-SI"/>
        </a:p>
      </dgm:t>
    </dgm:pt>
    <dgm:pt modelId="{DAA5DD5A-5454-4D81-9A24-232620126CBE}">
      <dgm:prSet custT="1"/>
      <dgm:spPr/>
      <dgm:t>
        <a:bodyPr/>
        <a:lstStyle/>
        <a:p>
          <a:pPr algn="ctr" rtl="0"/>
          <a:r>
            <a:rPr lang="sl-SI" sz="2000" b="1" dirty="0" smtClean="0">
              <a:solidFill>
                <a:schemeClr val="tx1">
                  <a:lumMod val="95000"/>
                  <a:lumOff val="5000"/>
                </a:schemeClr>
              </a:solidFill>
            </a:rPr>
            <a:t>Gimnazije: </a:t>
          </a:r>
        </a:p>
        <a:p>
          <a:pPr algn="ctr" rtl="0"/>
          <a:r>
            <a:rPr lang="sl-SI" sz="2000" dirty="0" smtClean="0">
              <a:solidFill>
                <a:schemeClr val="tx1">
                  <a:lumMod val="95000"/>
                  <a:lumOff val="5000"/>
                </a:schemeClr>
              </a:solidFill>
            </a:rPr>
            <a:t>II. gimnazija Maribor, Gimnazija Bežigrad in Gimnazija Kranj, Gimnazija Novo mesto</a:t>
          </a:r>
          <a:endParaRPr lang="sl-SI" sz="2000" dirty="0">
            <a:solidFill>
              <a:schemeClr val="tx1">
                <a:lumMod val="95000"/>
                <a:lumOff val="5000"/>
              </a:schemeClr>
            </a:solidFill>
          </a:endParaRPr>
        </a:p>
      </dgm:t>
    </dgm:pt>
    <dgm:pt modelId="{725766AA-40EA-44EB-8481-D84B88D33C1C}" type="parTrans" cxnId="{FBDCBE46-86CD-4A21-9A26-1A07917BB9FD}">
      <dgm:prSet/>
      <dgm:spPr/>
      <dgm:t>
        <a:bodyPr/>
        <a:lstStyle/>
        <a:p>
          <a:endParaRPr lang="sl-SI"/>
        </a:p>
      </dgm:t>
    </dgm:pt>
    <dgm:pt modelId="{1D0BF590-4D16-4A58-B489-A44D16ACA82E}" type="sibTrans" cxnId="{FBDCBE46-86CD-4A21-9A26-1A07917BB9FD}">
      <dgm:prSet/>
      <dgm:spPr/>
      <dgm:t>
        <a:bodyPr/>
        <a:lstStyle/>
        <a:p>
          <a:endParaRPr lang="sl-SI"/>
        </a:p>
      </dgm:t>
    </dgm:pt>
    <dgm:pt modelId="{3E451B39-CB0C-48EC-B1A7-36E3842480C5}">
      <dgm:prSet custT="1"/>
      <dgm:spPr/>
      <dgm:t>
        <a:bodyPr/>
        <a:lstStyle/>
        <a:p>
          <a:pPr algn="ctr" rtl="0"/>
          <a:r>
            <a:rPr lang="sl-SI" sz="1400" dirty="0" smtClean="0">
              <a:solidFill>
                <a:schemeClr val="tx1">
                  <a:lumMod val="95000"/>
                  <a:lumOff val="5000"/>
                </a:schemeClr>
              </a:solidFill>
            </a:rPr>
            <a:t>Omogoča vpis na več kot 2500 univerz po svetu.</a:t>
          </a:r>
          <a:endParaRPr lang="sl-SI" sz="1400" dirty="0">
            <a:solidFill>
              <a:schemeClr val="tx1">
                <a:lumMod val="95000"/>
                <a:lumOff val="5000"/>
              </a:schemeClr>
            </a:solidFill>
          </a:endParaRPr>
        </a:p>
      </dgm:t>
    </dgm:pt>
    <dgm:pt modelId="{209DBBE1-54F9-4B2E-B609-85F6D3B38910}" type="parTrans" cxnId="{0A3CE54E-9DF0-4E4B-9C6A-B09DAE676A06}">
      <dgm:prSet/>
      <dgm:spPr/>
      <dgm:t>
        <a:bodyPr/>
        <a:lstStyle/>
        <a:p>
          <a:endParaRPr lang="sl-SI"/>
        </a:p>
      </dgm:t>
    </dgm:pt>
    <dgm:pt modelId="{D1181FFD-2FCB-4A98-AA29-6EB862C6F70B}" type="sibTrans" cxnId="{0A3CE54E-9DF0-4E4B-9C6A-B09DAE676A06}">
      <dgm:prSet/>
      <dgm:spPr/>
      <dgm:t>
        <a:bodyPr/>
        <a:lstStyle/>
        <a:p>
          <a:endParaRPr lang="sl-SI"/>
        </a:p>
      </dgm:t>
    </dgm:pt>
    <dgm:pt modelId="{37F105B6-093E-4880-A3AF-9E05DE44D02F}">
      <dgm:prSet custT="1"/>
      <dgm:spPr/>
      <dgm:t>
        <a:bodyPr/>
        <a:lstStyle/>
        <a:p>
          <a:pPr rtl="0"/>
          <a:r>
            <a:rPr lang="sl-SI" sz="1600" b="1" dirty="0" smtClean="0">
              <a:solidFill>
                <a:schemeClr val="tx1">
                  <a:lumMod val="95000"/>
                  <a:lumOff val="5000"/>
                </a:schemeClr>
              </a:solidFill>
            </a:rPr>
            <a:t>POGOJI: </a:t>
          </a:r>
          <a:endParaRPr lang="sl-SI" sz="1600" b="1" dirty="0">
            <a:solidFill>
              <a:schemeClr val="tx1">
                <a:lumMod val="95000"/>
                <a:lumOff val="5000"/>
              </a:schemeClr>
            </a:solidFill>
          </a:endParaRPr>
        </a:p>
      </dgm:t>
    </dgm:pt>
    <dgm:pt modelId="{6C37B427-230D-4A6D-9D17-DDACE9E259FD}" type="parTrans" cxnId="{6B78B44B-C2A9-40A9-842A-076851B090F8}">
      <dgm:prSet/>
      <dgm:spPr/>
      <dgm:t>
        <a:bodyPr/>
        <a:lstStyle/>
        <a:p>
          <a:endParaRPr lang="sl-SI"/>
        </a:p>
      </dgm:t>
    </dgm:pt>
    <dgm:pt modelId="{03CE2EBD-D722-4E82-A059-93766A9F6985}" type="sibTrans" cxnId="{6B78B44B-C2A9-40A9-842A-076851B090F8}">
      <dgm:prSet/>
      <dgm:spPr/>
      <dgm:t>
        <a:bodyPr/>
        <a:lstStyle/>
        <a:p>
          <a:endParaRPr lang="sl-SI"/>
        </a:p>
      </dgm:t>
    </dgm:pt>
    <dgm:pt modelId="{9AF44EEF-7EAD-4B84-963E-8040D882CE98}">
      <dgm:prSet custT="1"/>
      <dgm:spPr/>
      <dgm:t>
        <a:bodyPr/>
        <a:lstStyle/>
        <a:p>
          <a:pPr rtl="0"/>
          <a:r>
            <a:rPr lang="sl-SI" sz="1400" dirty="0" smtClean="0">
              <a:solidFill>
                <a:schemeClr val="tx1">
                  <a:lumMod val="95000"/>
                  <a:lumOff val="5000"/>
                </a:schemeClr>
              </a:solidFill>
            </a:rPr>
            <a:t>- starost od 16 do 17 let,</a:t>
          </a:r>
          <a:endParaRPr lang="sl-SI" sz="1400" dirty="0">
            <a:solidFill>
              <a:schemeClr val="tx1">
                <a:lumMod val="95000"/>
                <a:lumOff val="5000"/>
              </a:schemeClr>
            </a:solidFill>
          </a:endParaRPr>
        </a:p>
      </dgm:t>
    </dgm:pt>
    <dgm:pt modelId="{E6BFB50B-608D-4782-8015-8C21C0BA2F94}" type="parTrans" cxnId="{D2F911EC-B3C1-4161-A49A-4D5DE0BD5401}">
      <dgm:prSet/>
      <dgm:spPr/>
      <dgm:t>
        <a:bodyPr/>
        <a:lstStyle/>
        <a:p>
          <a:endParaRPr lang="sl-SI"/>
        </a:p>
      </dgm:t>
    </dgm:pt>
    <dgm:pt modelId="{41DBD04C-E5E8-4028-B952-6F13200FA17B}" type="sibTrans" cxnId="{D2F911EC-B3C1-4161-A49A-4D5DE0BD5401}">
      <dgm:prSet/>
      <dgm:spPr/>
      <dgm:t>
        <a:bodyPr/>
        <a:lstStyle/>
        <a:p>
          <a:endParaRPr lang="sl-SI"/>
        </a:p>
      </dgm:t>
    </dgm:pt>
    <dgm:pt modelId="{7C20FA5E-016D-4935-BD7E-5F696906C3EC}">
      <dgm:prSet custT="1"/>
      <dgm:spPr/>
      <dgm:t>
        <a:bodyPr/>
        <a:lstStyle/>
        <a:p>
          <a:pPr rtl="0"/>
          <a:r>
            <a:rPr lang="sl-SI" sz="1400" dirty="0" smtClean="0">
              <a:solidFill>
                <a:schemeClr val="tx1">
                  <a:lumMod val="95000"/>
                  <a:lumOff val="5000"/>
                </a:schemeClr>
              </a:solidFill>
            </a:rPr>
            <a:t>- najmanj prav dober uspeh v drugem  letniku.</a:t>
          </a:r>
          <a:endParaRPr lang="sl-SI" sz="1400" dirty="0">
            <a:solidFill>
              <a:schemeClr val="tx1">
                <a:lumMod val="95000"/>
                <a:lumOff val="5000"/>
              </a:schemeClr>
            </a:solidFill>
          </a:endParaRPr>
        </a:p>
      </dgm:t>
    </dgm:pt>
    <dgm:pt modelId="{DF384150-7582-4958-A50B-425E0BC8DB48}" type="parTrans" cxnId="{AD772D53-742C-4BC5-865A-F193A9595313}">
      <dgm:prSet/>
      <dgm:spPr/>
      <dgm:t>
        <a:bodyPr/>
        <a:lstStyle/>
        <a:p>
          <a:endParaRPr lang="sl-SI"/>
        </a:p>
      </dgm:t>
    </dgm:pt>
    <dgm:pt modelId="{289410D1-8009-4F1F-A733-A352D11D37A8}" type="sibTrans" cxnId="{AD772D53-742C-4BC5-865A-F193A9595313}">
      <dgm:prSet/>
      <dgm:spPr/>
      <dgm:t>
        <a:bodyPr/>
        <a:lstStyle/>
        <a:p>
          <a:endParaRPr lang="sl-SI"/>
        </a:p>
      </dgm:t>
    </dgm:pt>
    <dgm:pt modelId="{E8FDC936-05E2-491D-8DDC-353A83C358C8}">
      <dgm:prSet custT="1"/>
      <dgm:spPr/>
      <dgm:t>
        <a:bodyPr/>
        <a:lstStyle/>
        <a:p>
          <a:pPr rtl="0"/>
          <a:r>
            <a:rPr lang="sl-SI" sz="1400" dirty="0" smtClean="0">
              <a:solidFill>
                <a:schemeClr val="tx1">
                  <a:lumMod val="95000"/>
                  <a:lumOff val="5000"/>
                </a:schemeClr>
              </a:solidFill>
            </a:rPr>
            <a:t>- najmanj prav dober uspeh iz slovenščine, angleščine in matematike</a:t>
          </a:r>
          <a:endParaRPr lang="sl-SI" sz="1400" dirty="0">
            <a:solidFill>
              <a:schemeClr val="tx1">
                <a:lumMod val="95000"/>
                <a:lumOff val="5000"/>
              </a:schemeClr>
            </a:solidFill>
          </a:endParaRPr>
        </a:p>
      </dgm:t>
    </dgm:pt>
    <dgm:pt modelId="{96FCBFF1-4A16-4822-8372-730585C9228E}" type="parTrans" cxnId="{DE9155A4-0114-47F7-A3D2-8DD7C365A4FE}">
      <dgm:prSet/>
      <dgm:spPr/>
      <dgm:t>
        <a:bodyPr/>
        <a:lstStyle/>
        <a:p>
          <a:endParaRPr lang="en-US"/>
        </a:p>
      </dgm:t>
    </dgm:pt>
    <dgm:pt modelId="{58B63028-4A99-47AA-85AE-4601467682F5}" type="sibTrans" cxnId="{DE9155A4-0114-47F7-A3D2-8DD7C365A4FE}">
      <dgm:prSet/>
      <dgm:spPr/>
      <dgm:t>
        <a:bodyPr/>
        <a:lstStyle/>
        <a:p>
          <a:endParaRPr lang="en-US"/>
        </a:p>
      </dgm:t>
    </dgm:pt>
    <dgm:pt modelId="{62BB2DBE-5B04-440E-BBED-5A007088837A}">
      <dgm:prSet custT="1"/>
      <dgm:spPr/>
      <dgm:t>
        <a:bodyPr/>
        <a:lstStyle/>
        <a:p>
          <a:pPr rtl="0"/>
          <a:r>
            <a:rPr lang="sl-SI" sz="1400" dirty="0" smtClean="0">
              <a:solidFill>
                <a:schemeClr val="tx1">
                  <a:lumMod val="95000"/>
                  <a:lumOff val="5000"/>
                </a:schemeClr>
              </a:solidFill>
            </a:rPr>
            <a:t>- šole vpišejo vsaka po 22 dijakov, MB 40</a:t>
          </a:r>
          <a:endParaRPr lang="sl-SI" sz="1400" dirty="0">
            <a:solidFill>
              <a:schemeClr val="tx1">
                <a:lumMod val="95000"/>
                <a:lumOff val="5000"/>
              </a:schemeClr>
            </a:solidFill>
          </a:endParaRPr>
        </a:p>
      </dgm:t>
    </dgm:pt>
    <dgm:pt modelId="{F1646C90-A9EE-448D-83C2-636D219E64D3}" type="parTrans" cxnId="{177E9E3D-FAE3-498F-AA82-7C46A8E468A2}">
      <dgm:prSet/>
      <dgm:spPr/>
      <dgm:t>
        <a:bodyPr/>
        <a:lstStyle/>
        <a:p>
          <a:endParaRPr lang="en-US"/>
        </a:p>
      </dgm:t>
    </dgm:pt>
    <dgm:pt modelId="{F7117E42-3C27-4923-AF55-5D5A028F85DF}" type="sibTrans" cxnId="{177E9E3D-FAE3-498F-AA82-7C46A8E468A2}">
      <dgm:prSet/>
      <dgm:spPr/>
      <dgm:t>
        <a:bodyPr/>
        <a:lstStyle/>
        <a:p>
          <a:endParaRPr lang="en-US"/>
        </a:p>
      </dgm:t>
    </dgm:pt>
    <dgm:pt modelId="{0D76CEA2-1A55-4425-AE1E-CF543480E565}" type="pres">
      <dgm:prSet presAssocID="{01A22EE9-7853-4E09-BE07-A8BC937568DD}" presName="linear" presStyleCnt="0">
        <dgm:presLayoutVars>
          <dgm:animLvl val="lvl"/>
          <dgm:resizeHandles val="exact"/>
        </dgm:presLayoutVars>
      </dgm:prSet>
      <dgm:spPr/>
      <dgm:t>
        <a:bodyPr/>
        <a:lstStyle/>
        <a:p>
          <a:endParaRPr lang="en-US"/>
        </a:p>
      </dgm:t>
    </dgm:pt>
    <dgm:pt modelId="{F8B524CF-DD74-4530-A161-8817CD79B525}" type="pres">
      <dgm:prSet presAssocID="{DAA5DD5A-5454-4D81-9A24-232620126CBE}" presName="parentText" presStyleLbl="node1" presStyleIdx="0" presStyleCnt="7" custScaleY="250996" custLinFactY="-1467" custLinFactNeighborX="2" custLinFactNeighborY="-100000">
        <dgm:presLayoutVars>
          <dgm:chMax val="0"/>
          <dgm:bulletEnabled val="1"/>
        </dgm:presLayoutVars>
      </dgm:prSet>
      <dgm:spPr/>
      <dgm:t>
        <a:bodyPr/>
        <a:lstStyle/>
        <a:p>
          <a:endParaRPr lang="en-US"/>
        </a:p>
      </dgm:t>
    </dgm:pt>
    <dgm:pt modelId="{AD86110F-5C1B-4567-9791-FE113C27E09F}" type="pres">
      <dgm:prSet presAssocID="{1D0BF590-4D16-4A58-B489-A44D16ACA82E}" presName="spacer" presStyleCnt="0"/>
      <dgm:spPr/>
    </dgm:pt>
    <dgm:pt modelId="{15EDE352-EE1A-4EDB-93B8-71A8984095D8}" type="pres">
      <dgm:prSet presAssocID="{3E451B39-CB0C-48EC-B1A7-36E3842480C5}" presName="parentText" presStyleLbl="node1" presStyleIdx="1" presStyleCnt="7">
        <dgm:presLayoutVars>
          <dgm:chMax val="0"/>
          <dgm:bulletEnabled val="1"/>
        </dgm:presLayoutVars>
      </dgm:prSet>
      <dgm:spPr/>
      <dgm:t>
        <a:bodyPr/>
        <a:lstStyle/>
        <a:p>
          <a:endParaRPr lang="sl-SI"/>
        </a:p>
      </dgm:t>
    </dgm:pt>
    <dgm:pt modelId="{6B0B5B30-6BBE-4ABA-A9F7-38FB493FF6EE}" type="pres">
      <dgm:prSet presAssocID="{D1181FFD-2FCB-4A98-AA29-6EB862C6F70B}" presName="spacer" presStyleCnt="0"/>
      <dgm:spPr/>
    </dgm:pt>
    <dgm:pt modelId="{AC67B49E-884A-48C4-B083-4083D5BAED88}" type="pres">
      <dgm:prSet presAssocID="{37F105B6-093E-4880-A3AF-9E05DE44D02F}" presName="parentText" presStyleLbl="node1" presStyleIdx="2" presStyleCnt="7">
        <dgm:presLayoutVars>
          <dgm:chMax val="0"/>
          <dgm:bulletEnabled val="1"/>
        </dgm:presLayoutVars>
      </dgm:prSet>
      <dgm:spPr/>
      <dgm:t>
        <a:bodyPr/>
        <a:lstStyle/>
        <a:p>
          <a:endParaRPr lang="en-US"/>
        </a:p>
      </dgm:t>
    </dgm:pt>
    <dgm:pt modelId="{50108B63-10D5-4745-AB2E-3A62E45CAA11}" type="pres">
      <dgm:prSet presAssocID="{03CE2EBD-D722-4E82-A059-93766A9F6985}" presName="spacer" presStyleCnt="0"/>
      <dgm:spPr/>
    </dgm:pt>
    <dgm:pt modelId="{BE4EE26A-2B1B-4B3A-9C05-579A159863D4}" type="pres">
      <dgm:prSet presAssocID="{9AF44EEF-7EAD-4B84-963E-8040D882CE98}" presName="parentText" presStyleLbl="node1" presStyleIdx="3" presStyleCnt="7" custLinFactY="-963" custLinFactNeighborX="414" custLinFactNeighborY="-100000">
        <dgm:presLayoutVars>
          <dgm:chMax val="0"/>
          <dgm:bulletEnabled val="1"/>
        </dgm:presLayoutVars>
      </dgm:prSet>
      <dgm:spPr/>
      <dgm:t>
        <a:bodyPr/>
        <a:lstStyle/>
        <a:p>
          <a:endParaRPr lang="en-US"/>
        </a:p>
      </dgm:t>
    </dgm:pt>
    <dgm:pt modelId="{52D60D98-B407-4717-96BC-00196C18E4A9}" type="pres">
      <dgm:prSet presAssocID="{41DBD04C-E5E8-4028-B952-6F13200FA17B}" presName="spacer" presStyleCnt="0"/>
      <dgm:spPr/>
    </dgm:pt>
    <dgm:pt modelId="{305AFDA0-6D2B-4FE1-B83F-A40A1D1B944D}" type="pres">
      <dgm:prSet presAssocID="{7C20FA5E-016D-4935-BD7E-5F696906C3EC}" presName="parentText" presStyleLbl="node1" presStyleIdx="4" presStyleCnt="7">
        <dgm:presLayoutVars>
          <dgm:chMax val="0"/>
          <dgm:bulletEnabled val="1"/>
        </dgm:presLayoutVars>
      </dgm:prSet>
      <dgm:spPr/>
      <dgm:t>
        <a:bodyPr/>
        <a:lstStyle/>
        <a:p>
          <a:endParaRPr lang="sl-SI"/>
        </a:p>
      </dgm:t>
    </dgm:pt>
    <dgm:pt modelId="{F1763E7B-F2AA-42AD-8960-2D4E6B8C9AF8}" type="pres">
      <dgm:prSet presAssocID="{289410D1-8009-4F1F-A733-A352D11D37A8}" presName="spacer" presStyleCnt="0"/>
      <dgm:spPr/>
    </dgm:pt>
    <dgm:pt modelId="{BE260A00-51B4-4330-A49D-D1E54C0E8DD0}" type="pres">
      <dgm:prSet presAssocID="{E8FDC936-05E2-491D-8DDC-353A83C358C8}" presName="parentText" presStyleLbl="node1" presStyleIdx="5" presStyleCnt="7" custLinFactY="-1732" custLinFactNeighborX="-1061" custLinFactNeighborY="-100000">
        <dgm:presLayoutVars>
          <dgm:chMax val="0"/>
          <dgm:bulletEnabled val="1"/>
        </dgm:presLayoutVars>
      </dgm:prSet>
      <dgm:spPr/>
      <dgm:t>
        <a:bodyPr/>
        <a:lstStyle/>
        <a:p>
          <a:endParaRPr lang="sl-SI"/>
        </a:p>
      </dgm:t>
    </dgm:pt>
    <dgm:pt modelId="{15808AD7-52C6-47F8-A22D-0A2F90F4FFF2}" type="pres">
      <dgm:prSet presAssocID="{58B63028-4A99-47AA-85AE-4601467682F5}" presName="spacer" presStyleCnt="0"/>
      <dgm:spPr/>
    </dgm:pt>
    <dgm:pt modelId="{5A4D0EC1-09E0-42C5-B087-ADE0C0CE95CA}" type="pres">
      <dgm:prSet presAssocID="{62BB2DBE-5B04-440E-BBED-5A007088837A}" presName="parentText" presStyleLbl="node1" presStyleIdx="6" presStyleCnt="7">
        <dgm:presLayoutVars>
          <dgm:chMax val="0"/>
          <dgm:bulletEnabled val="1"/>
        </dgm:presLayoutVars>
      </dgm:prSet>
      <dgm:spPr/>
      <dgm:t>
        <a:bodyPr/>
        <a:lstStyle/>
        <a:p>
          <a:endParaRPr lang="sl-SI"/>
        </a:p>
      </dgm:t>
    </dgm:pt>
  </dgm:ptLst>
  <dgm:cxnLst>
    <dgm:cxn modelId="{DE9155A4-0114-47F7-A3D2-8DD7C365A4FE}" srcId="{01A22EE9-7853-4E09-BE07-A8BC937568DD}" destId="{E8FDC936-05E2-491D-8DDC-353A83C358C8}" srcOrd="5" destOrd="0" parTransId="{96FCBFF1-4A16-4822-8372-730585C9228E}" sibTransId="{58B63028-4A99-47AA-85AE-4601467682F5}"/>
    <dgm:cxn modelId="{5BA474B5-39B8-4CD1-9B01-242278F73D96}" type="presOf" srcId="{01A22EE9-7853-4E09-BE07-A8BC937568DD}" destId="{0D76CEA2-1A55-4425-AE1E-CF543480E565}" srcOrd="0" destOrd="0" presId="urn:microsoft.com/office/officeart/2005/8/layout/vList2"/>
    <dgm:cxn modelId="{37698983-6B21-4262-87AE-DF76E0E6A7C6}" type="presOf" srcId="{3E451B39-CB0C-48EC-B1A7-36E3842480C5}" destId="{15EDE352-EE1A-4EDB-93B8-71A8984095D8}" srcOrd="0" destOrd="0" presId="urn:microsoft.com/office/officeart/2005/8/layout/vList2"/>
    <dgm:cxn modelId="{71777CDA-2F51-4422-937C-07CF18FC66CA}" type="presOf" srcId="{62BB2DBE-5B04-440E-BBED-5A007088837A}" destId="{5A4D0EC1-09E0-42C5-B087-ADE0C0CE95CA}" srcOrd="0" destOrd="0" presId="urn:microsoft.com/office/officeart/2005/8/layout/vList2"/>
    <dgm:cxn modelId="{654CD65C-B1C6-42A5-94E2-5A3D55CB2997}" type="presOf" srcId="{37F105B6-093E-4880-A3AF-9E05DE44D02F}" destId="{AC67B49E-884A-48C4-B083-4083D5BAED88}" srcOrd="0" destOrd="0" presId="urn:microsoft.com/office/officeart/2005/8/layout/vList2"/>
    <dgm:cxn modelId="{A6A77812-4D3D-4764-9A07-CA043D711DC5}" type="presOf" srcId="{7C20FA5E-016D-4935-BD7E-5F696906C3EC}" destId="{305AFDA0-6D2B-4FE1-B83F-A40A1D1B944D}" srcOrd="0" destOrd="0" presId="urn:microsoft.com/office/officeart/2005/8/layout/vList2"/>
    <dgm:cxn modelId="{177E9E3D-FAE3-498F-AA82-7C46A8E468A2}" srcId="{01A22EE9-7853-4E09-BE07-A8BC937568DD}" destId="{62BB2DBE-5B04-440E-BBED-5A007088837A}" srcOrd="6" destOrd="0" parTransId="{F1646C90-A9EE-448D-83C2-636D219E64D3}" sibTransId="{F7117E42-3C27-4923-AF55-5D5A028F85DF}"/>
    <dgm:cxn modelId="{FBDCBE46-86CD-4A21-9A26-1A07917BB9FD}" srcId="{01A22EE9-7853-4E09-BE07-A8BC937568DD}" destId="{DAA5DD5A-5454-4D81-9A24-232620126CBE}" srcOrd="0" destOrd="0" parTransId="{725766AA-40EA-44EB-8481-D84B88D33C1C}" sibTransId="{1D0BF590-4D16-4A58-B489-A44D16ACA82E}"/>
    <dgm:cxn modelId="{6B78B44B-C2A9-40A9-842A-076851B090F8}" srcId="{01A22EE9-7853-4E09-BE07-A8BC937568DD}" destId="{37F105B6-093E-4880-A3AF-9E05DE44D02F}" srcOrd="2" destOrd="0" parTransId="{6C37B427-230D-4A6D-9D17-DDACE9E259FD}" sibTransId="{03CE2EBD-D722-4E82-A059-93766A9F6985}"/>
    <dgm:cxn modelId="{A498E5F5-10F8-4EEC-839A-D10016C6AB5D}" type="presOf" srcId="{E8FDC936-05E2-491D-8DDC-353A83C358C8}" destId="{BE260A00-51B4-4330-A49D-D1E54C0E8DD0}" srcOrd="0" destOrd="0" presId="urn:microsoft.com/office/officeart/2005/8/layout/vList2"/>
    <dgm:cxn modelId="{AD772D53-742C-4BC5-865A-F193A9595313}" srcId="{01A22EE9-7853-4E09-BE07-A8BC937568DD}" destId="{7C20FA5E-016D-4935-BD7E-5F696906C3EC}" srcOrd="4" destOrd="0" parTransId="{DF384150-7582-4958-A50B-425E0BC8DB48}" sibTransId="{289410D1-8009-4F1F-A733-A352D11D37A8}"/>
    <dgm:cxn modelId="{D2F911EC-B3C1-4161-A49A-4D5DE0BD5401}" srcId="{01A22EE9-7853-4E09-BE07-A8BC937568DD}" destId="{9AF44EEF-7EAD-4B84-963E-8040D882CE98}" srcOrd="3" destOrd="0" parTransId="{E6BFB50B-608D-4782-8015-8C21C0BA2F94}" sibTransId="{41DBD04C-E5E8-4028-B952-6F13200FA17B}"/>
    <dgm:cxn modelId="{3B0D5519-41BC-49C7-A0ED-CF539E196381}" type="presOf" srcId="{9AF44EEF-7EAD-4B84-963E-8040D882CE98}" destId="{BE4EE26A-2B1B-4B3A-9C05-579A159863D4}" srcOrd="0" destOrd="0" presId="urn:microsoft.com/office/officeart/2005/8/layout/vList2"/>
    <dgm:cxn modelId="{0A3CE54E-9DF0-4E4B-9C6A-B09DAE676A06}" srcId="{01A22EE9-7853-4E09-BE07-A8BC937568DD}" destId="{3E451B39-CB0C-48EC-B1A7-36E3842480C5}" srcOrd="1" destOrd="0" parTransId="{209DBBE1-54F9-4B2E-B609-85F6D3B38910}" sibTransId="{D1181FFD-2FCB-4A98-AA29-6EB862C6F70B}"/>
    <dgm:cxn modelId="{3F88127B-D968-4668-9A61-C4D420B0D5B5}" type="presOf" srcId="{DAA5DD5A-5454-4D81-9A24-232620126CBE}" destId="{F8B524CF-DD74-4530-A161-8817CD79B525}" srcOrd="0" destOrd="0" presId="urn:microsoft.com/office/officeart/2005/8/layout/vList2"/>
    <dgm:cxn modelId="{74E82A3E-D161-474B-A2EB-62766DABE20B}" type="presParOf" srcId="{0D76CEA2-1A55-4425-AE1E-CF543480E565}" destId="{F8B524CF-DD74-4530-A161-8817CD79B525}" srcOrd="0" destOrd="0" presId="urn:microsoft.com/office/officeart/2005/8/layout/vList2"/>
    <dgm:cxn modelId="{0FBEEE1E-8104-4EF6-9D1B-12F8B3AF8C1B}" type="presParOf" srcId="{0D76CEA2-1A55-4425-AE1E-CF543480E565}" destId="{AD86110F-5C1B-4567-9791-FE113C27E09F}" srcOrd="1" destOrd="0" presId="urn:microsoft.com/office/officeart/2005/8/layout/vList2"/>
    <dgm:cxn modelId="{C0180455-6C6B-482E-92EE-EC2E4E202114}" type="presParOf" srcId="{0D76CEA2-1A55-4425-AE1E-CF543480E565}" destId="{15EDE352-EE1A-4EDB-93B8-71A8984095D8}" srcOrd="2" destOrd="0" presId="urn:microsoft.com/office/officeart/2005/8/layout/vList2"/>
    <dgm:cxn modelId="{F2FCBC90-A0F7-482D-ADA2-5C2BDD95A9BD}" type="presParOf" srcId="{0D76CEA2-1A55-4425-AE1E-CF543480E565}" destId="{6B0B5B30-6BBE-4ABA-A9F7-38FB493FF6EE}" srcOrd="3" destOrd="0" presId="urn:microsoft.com/office/officeart/2005/8/layout/vList2"/>
    <dgm:cxn modelId="{B01864D8-4BBD-4285-8660-7756BE8CAAFA}" type="presParOf" srcId="{0D76CEA2-1A55-4425-AE1E-CF543480E565}" destId="{AC67B49E-884A-48C4-B083-4083D5BAED88}" srcOrd="4" destOrd="0" presId="urn:microsoft.com/office/officeart/2005/8/layout/vList2"/>
    <dgm:cxn modelId="{2C33F699-D10B-44C3-BDFB-BBA67DE0F566}" type="presParOf" srcId="{0D76CEA2-1A55-4425-AE1E-CF543480E565}" destId="{50108B63-10D5-4745-AB2E-3A62E45CAA11}" srcOrd="5" destOrd="0" presId="urn:microsoft.com/office/officeart/2005/8/layout/vList2"/>
    <dgm:cxn modelId="{0A55F843-67A2-4006-9D0A-4EA9B926F15A}" type="presParOf" srcId="{0D76CEA2-1A55-4425-AE1E-CF543480E565}" destId="{BE4EE26A-2B1B-4B3A-9C05-579A159863D4}" srcOrd="6" destOrd="0" presId="urn:microsoft.com/office/officeart/2005/8/layout/vList2"/>
    <dgm:cxn modelId="{CEBDA985-37DE-4FE4-8F22-F162DBEF6985}" type="presParOf" srcId="{0D76CEA2-1A55-4425-AE1E-CF543480E565}" destId="{52D60D98-B407-4717-96BC-00196C18E4A9}" srcOrd="7" destOrd="0" presId="urn:microsoft.com/office/officeart/2005/8/layout/vList2"/>
    <dgm:cxn modelId="{B55FB0DD-63FE-46AB-953F-D806F7E79533}" type="presParOf" srcId="{0D76CEA2-1A55-4425-AE1E-CF543480E565}" destId="{305AFDA0-6D2B-4FE1-B83F-A40A1D1B944D}" srcOrd="8" destOrd="0" presId="urn:microsoft.com/office/officeart/2005/8/layout/vList2"/>
    <dgm:cxn modelId="{E00E554E-BD9D-47A9-929E-CB084EA332DA}" type="presParOf" srcId="{0D76CEA2-1A55-4425-AE1E-CF543480E565}" destId="{F1763E7B-F2AA-42AD-8960-2D4E6B8C9AF8}" srcOrd="9" destOrd="0" presId="urn:microsoft.com/office/officeart/2005/8/layout/vList2"/>
    <dgm:cxn modelId="{8569235D-AE55-42C7-990B-35542E80EDB5}" type="presParOf" srcId="{0D76CEA2-1A55-4425-AE1E-CF543480E565}" destId="{BE260A00-51B4-4330-A49D-D1E54C0E8DD0}" srcOrd="10" destOrd="0" presId="urn:microsoft.com/office/officeart/2005/8/layout/vList2"/>
    <dgm:cxn modelId="{79993CFE-F38B-4A61-A83F-138E9DC97B76}" type="presParOf" srcId="{0D76CEA2-1A55-4425-AE1E-CF543480E565}" destId="{15808AD7-52C6-47F8-A22D-0A2F90F4FFF2}" srcOrd="11" destOrd="0" presId="urn:microsoft.com/office/officeart/2005/8/layout/vList2"/>
    <dgm:cxn modelId="{948E2C48-82FB-4B68-BDAD-874BDFBF6D96}" type="presParOf" srcId="{0D76CEA2-1A55-4425-AE1E-CF543480E565}" destId="{5A4D0EC1-09E0-42C5-B087-ADE0C0CE95C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C1404E-6F1A-4F7F-B45E-7527AD2DD5B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FB6D2CD4-BCDC-4FDF-98FE-43A7E1E9F97E}">
      <dgm:prSet custT="1"/>
      <dgm:spPr/>
      <dgm:t>
        <a:bodyPr/>
        <a:lstStyle/>
        <a:p>
          <a:pPr rtl="0"/>
          <a:r>
            <a:rPr lang="sl-SI" sz="1600" b="1" u="sng" dirty="0" smtClean="0">
              <a:solidFill>
                <a:schemeClr val="tx1"/>
              </a:solidFill>
            </a:rPr>
            <a:t>OBJAVA ŠTEVILČNEGA STANJA PRIJAV </a:t>
          </a:r>
          <a:br>
            <a:rPr lang="sl-SI" sz="1600" b="1" u="sng" dirty="0" smtClean="0">
              <a:solidFill>
                <a:schemeClr val="tx1"/>
              </a:solidFill>
            </a:rPr>
          </a:br>
          <a:r>
            <a:rPr lang="sl-SI" sz="1600" b="1" u="none" dirty="0" smtClean="0">
              <a:solidFill>
                <a:schemeClr val="tx1"/>
              </a:solidFill>
            </a:rPr>
            <a:t>8</a:t>
          </a:r>
          <a:r>
            <a:rPr lang="sl-SI" sz="1600" b="1" dirty="0" smtClean="0">
              <a:solidFill>
                <a:schemeClr val="tx1"/>
              </a:solidFill>
            </a:rPr>
            <a:t>. APRIL 2022 do 16.00 </a:t>
          </a:r>
          <a:endParaRPr lang="en-US" sz="1600" dirty="0">
            <a:solidFill>
              <a:schemeClr val="tx1"/>
            </a:solidFill>
          </a:endParaRPr>
        </a:p>
      </dgm:t>
    </dgm:pt>
    <dgm:pt modelId="{26828533-10AB-4153-B16E-9C21CB219965}" type="parTrans" cxnId="{31379204-3BBA-4B41-AAF9-ED546B2C8124}">
      <dgm:prSet/>
      <dgm:spPr/>
      <dgm:t>
        <a:bodyPr/>
        <a:lstStyle/>
        <a:p>
          <a:endParaRPr lang="en-US"/>
        </a:p>
      </dgm:t>
    </dgm:pt>
    <dgm:pt modelId="{4E3D8356-041B-4E11-8522-A0429B3143EF}" type="sibTrans" cxnId="{31379204-3BBA-4B41-AAF9-ED546B2C8124}">
      <dgm:prSet/>
      <dgm:spPr/>
      <dgm:t>
        <a:bodyPr/>
        <a:lstStyle/>
        <a:p>
          <a:endParaRPr lang="en-US"/>
        </a:p>
      </dgm:t>
    </dgm:pt>
    <dgm:pt modelId="{76BEFF6D-4919-464B-9AFE-D7B40DF6B158}">
      <dgm:prSet custT="1"/>
      <dgm:spPr/>
      <dgm:t>
        <a:bodyPr/>
        <a:lstStyle/>
        <a:p>
          <a:pPr rtl="0"/>
          <a:r>
            <a:rPr lang="sl-SI" sz="1600" b="1" u="sng" dirty="0" smtClean="0">
              <a:solidFill>
                <a:schemeClr val="tx1"/>
              </a:solidFill>
            </a:rPr>
            <a:t>MOREBITEN PRENOS PRIJAV ZA VPIS V SREDNJE ŠOLE </a:t>
          </a:r>
          <a:r>
            <a:rPr lang="sl-SI" sz="1600" b="1" dirty="0" smtClean="0">
              <a:solidFill>
                <a:schemeClr val="tx1"/>
              </a:solidFill>
            </a:rPr>
            <a:t> </a:t>
          </a:r>
        </a:p>
        <a:p>
          <a:pPr rtl="0"/>
          <a:r>
            <a:rPr lang="sl-SI" sz="1600" b="1" dirty="0" smtClean="0">
              <a:solidFill>
                <a:schemeClr val="tx1"/>
              </a:solidFill>
            </a:rPr>
            <a:t>do 25. APRILA 2022 (zaradi spremembe namere)</a:t>
          </a:r>
          <a:endParaRPr lang="en-US" sz="1600" dirty="0">
            <a:solidFill>
              <a:schemeClr val="tx1"/>
            </a:solidFill>
          </a:endParaRPr>
        </a:p>
      </dgm:t>
    </dgm:pt>
    <dgm:pt modelId="{FF4890D0-93FE-47CA-9664-BCF052A2A569}" type="parTrans" cxnId="{6788E5DC-8759-4EE1-A82B-DA17DC51637A}">
      <dgm:prSet/>
      <dgm:spPr/>
      <dgm:t>
        <a:bodyPr/>
        <a:lstStyle/>
        <a:p>
          <a:endParaRPr lang="en-US"/>
        </a:p>
      </dgm:t>
    </dgm:pt>
    <dgm:pt modelId="{83915914-14EE-4C58-9E5F-C58106FA7942}" type="sibTrans" cxnId="{6788E5DC-8759-4EE1-A82B-DA17DC51637A}">
      <dgm:prSet/>
      <dgm:spPr/>
      <dgm:t>
        <a:bodyPr/>
        <a:lstStyle/>
        <a:p>
          <a:endParaRPr lang="en-US"/>
        </a:p>
      </dgm:t>
    </dgm:pt>
    <dgm:pt modelId="{9FFC716F-5BF3-4B36-8220-6D864BC02DFF}">
      <dgm:prSet custT="1"/>
      <dgm:spPr/>
      <dgm:t>
        <a:bodyPr/>
        <a:lstStyle/>
        <a:p>
          <a:pPr rtl="0"/>
          <a:r>
            <a:rPr lang="sl-SI" sz="2300" b="1" dirty="0" smtClean="0">
              <a:solidFill>
                <a:schemeClr val="tx1"/>
              </a:solidFill>
            </a:rPr>
            <a:t>OMEJITEV VPISA</a:t>
          </a:r>
          <a:r>
            <a:rPr lang="sl-SI" sz="2300" dirty="0" smtClean="0">
              <a:solidFill>
                <a:schemeClr val="tx1"/>
              </a:solidFill>
            </a:rPr>
            <a:t>  </a:t>
          </a:r>
        </a:p>
        <a:p>
          <a:pPr rtl="0"/>
          <a:r>
            <a:rPr lang="sl-SI" sz="2400" b="1" u="sng" dirty="0" smtClean="0">
              <a:solidFill>
                <a:schemeClr val="tx1"/>
              </a:solidFill>
              <a:effectLst>
                <a:outerShdw blurRad="38100" dist="38100" dir="2700000" algn="tl">
                  <a:srgbClr val="000000">
                    <a:alpha val="43137"/>
                  </a:srgbClr>
                </a:outerShdw>
              </a:effectLst>
            </a:rPr>
            <a:t>27. MAJA 2022</a:t>
          </a:r>
          <a:endParaRPr lang="en-US" sz="2400" dirty="0">
            <a:solidFill>
              <a:schemeClr val="tx1"/>
            </a:solidFill>
            <a:effectLst>
              <a:outerShdw blurRad="38100" dist="38100" dir="2700000" algn="tl">
                <a:srgbClr val="000000">
                  <a:alpha val="43137"/>
                </a:srgbClr>
              </a:outerShdw>
            </a:effectLst>
          </a:endParaRPr>
        </a:p>
      </dgm:t>
    </dgm:pt>
    <dgm:pt modelId="{45C8C7B5-EFA6-44AC-A3E2-90E8AFEA4B3C}" type="parTrans" cxnId="{BB1D7EF5-E1BB-4499-A3D9-3C229BD7D5E3}">
      <dgm:prSet/>
      <dgm:spPr/>
      <dgm:t>
        <a:bodyPr/>
        <a:lstStyle/>
        <a:p>
          <a:endParaRPr lang="en-US"/>
        </a:p>
      </dgm:t>
    </dgm:pt>
    <dgm:pt modelId="{9D42E7D6-24BB-4A7B-B5F0-9A2AB3C83E89}" type="sibTrans" cxnId="{BB1D7EF5-E1BB-4499-A3D9-3C229BD7D5E3}">
      <dgm:prSet/>
      <dgm:spPr/>
      <dgm:t>
        <a:bodyPr/>
        <a:lstStyle/>
        <a:p>
          <a:endParaRPr lang="en-US"/>
        </a:p>
      </dgm:t>
    </dgm:pt>
    <dgm:pt modelId="{D4531766-935B-41F7-93BF-300EFCBF7791}" type="pres">
      <dgm:prSet presAssocID="{58C1404E-6F1A-4F7F-B45E-7527AD2DD5B2}" presName="Name0" presStyleCnt="0">
        <dgm:presLayoutVars>
          <dgm:dir/>
          <dgm:animLvl val="lvl"/>
          <dgm:resizeHandles val="exact"/>
        </dgm:presLayoutVars>
      </dgm:prSet>
      <dgm:spPr/>
      <dgm:t>
        <a:bodyPr/>
        <a:lstStyle/>
        <a:p>
          <a:endParaRPr lang="sl-SI"/>
        </a:p>
      </dgm:t>
    </dgm:pt>
    <dgm:pt modelId="{CE9E7A99-109C-400B-B651-E409A2FCC7AA}" type="pres">
      <dgm:prSet presAssocID="{9FFC716F-5BF3-4B36-8220-6D864BC02DFF}" presName="boxAndChildren" presStyleCnt="0"/>
      <dgm:spPr/>
    </dgm:pt>
    <dgm:pt modelId="{F5A6984D-60D4-4C9E-9BCE-E04A09F77816}" type="pres">
      <dgm:prSet presAssocID="{9FFC716F-5BF3-4B36-8220-6D864BC02DFF}" presName="parentTextBox" presStyleLbl="node1" presStyleIdx="0" presStyleCnt="3" custLinFactNeighborX="9018" custLinFactNeighborY="10130"/>
      <dgm:spPr/>
      <dgm:t>
        <a:bodyPr/>
        <a:lstStyle/>
        <a:p>
          <a:endParaRPr lang="en-US"/>
        </a:p>
      </dgm:t>
    </dgm:pt>
    <dgm:pt modelId="{20D9FEDF-43B7-4F0B-ABA8-0A154EDE52C9}" type="pres">
      <dgm:prSet presAssocID="{83915914-14EE-4C58-9E5F-C58106FA7942}" presName="sp" presStyleCnt="0"/>
      <dgm:spPr/>
    </dgm:pt>
    <dgm:pt modelId="{7AACB289-3F7C-47EE-BD2F-9410AD21EF1F}" type="pres">
      <dgm:prSet presAssocID="{76BEFF6D-4919-464B-9AFE-D7B40DF6B158}" presName="arrowAndChildren" presStyleCnt="0"/>
      <dgm:spPr/>
    </dgm:pt>
    <dgm:pt modelId="{204EEA66-E9D7-464B-A3D1-4C15EA2C0B30}" type="pres">
      <dgm:prSet presAssocID="{76BEFF6D-4919-464B-9AFE-D7B40DF6B158}" presName="parentTextArrow" presStyleLbl="node1" presStyleIdx="1" presStyleCnt="3"/>
      <dgm:spPr/>
      <dgm:t>
        <a:bodyPr/>
        <a:lstStyle/>
        <a:p>
          <a:endParaRPr lang="sl-SI"/>
        </a:p>
      </dgm:t>
    </dgm:pt>
    <dgm:pt modelId="{4B4D5EAF-B6F0-4C2D-8E84-9EBC7E4AE618}" type="pres">
      <dgm:prSet presAssocID="{4E3D8356-041B-4E11-8522-A0429B3143EF}" presName="sp" presStyleCnt="0"/>
      <dgm:spPr/>
    </dgm:pt>
    <dgm:pt modelId="{ED8F4E13-77B4-46FF-BDF1-3713B539D930}" type="pres">
      <dgm:prSet presAssocID="{FB6D2CD4-BCDC-4FDF-98FE-43A7E1E9F97E}" presName="arrowAndChildren" presStyleCnt="0"/>
      <dgm:spPr/>
    </dgm:pt>
    <dgm:pt modelId="{38E805F0-0D5C-4A15-B4F6-6AC61E508873}" type="pres">
      <dgm:prSet presAssocID="{FB6D2CD4-BCDC-4FDF-98FE-43A7E1E9F97E}" presName="parentTextArrow" presStyleLbl="node1" presStyleIdx="2" presStyleCnt="3" custLinFactNeighborX="840" custLinFactNeighborY="-6723"/>
      <dgm:spPr/>
      <dgm:t>
        <a:bodyPr/>
        <a:lstStyle/>
        <a:p>
          <a:endParaRPr lang="en-US"/>
        </a:p>
      </dgm:t>
    </dgm:pt>
  </dgm:ptLst>
  <dgm:cxnLst>
    <dgm:cxn modelId="{31379204-3BBA-4B41-AAF9-ED546B2C8124}" srcId="{58C1404E-6F1A-4F7F-B45E-7527AD2DD5B2}" destId="{FB6D2CD4-BCDC-4FDF-98FE-43A7E1E9F97E}" srcOrd="0" destOrd="0" parTransId="{26828533-10AB-4153-B16E-9C21CB219965}" sibTransId="{4E3D8356-041B-4E11-8522-A0429B3143EF}"/>
    <dgm:cxn modelId="{279E9EC1-555C-4EED-B84D-902F4D28D92E}" type="presOf" srcId="{FB6D2CD4-BCDC-4FDF-98FE-43A7E1E9F97E}" destId="{38E805F0-0D5C-4A15-B4F6-6AC61E508873}" srcOrd="0" destOrd="0" presId="urn:microsoft.com/office/officeart/2005/8/layout/process4"/>
    <dgm:cxn modelId="{EF596FD4-C3AB-493D-817F-4A216F7F0BB7}" type="presOf" srcId="{58C1404E-6F1A-4F7F-B45E-7527AD2DD5B2}" destId="{D4531766-935B-41F7-93BF-300EFCBF7791}" srcOrd="0" destOrd="0" presId="urn:microsoft.com/office/officeart/2005/8/layout/process4"/>
    <dgm:cxn modelId="{4EDA2A50-3E6C-4B5B-84CD-C921BACF13D7}" type="presOf" srcId="{9FFC716F-5BF3-4B36-8220-6D864BC02DFF}" destId="{F5A6984D-60D4-4C9E-9BCE-E04A09F77816}" srcOrd="0" destOrd="0" presId="urn:microsoft.com/office/officeart/2005/8/layout/process4"/>
    <dgm:cxn modelId="{46054594-468B-498E-AF9D-B25C85D5B447}" type="presOf" srcId="{76BEFF6D-4919-464B-9AFE-D7B40DF6B158}" destId="{204EEA66-E9D7-464B-A3D1-4C15EA2C0B30}" srcOrd="0" destOrd="0" presId="urn:microsoft.com/office/officeart/2005/8/layout/process4"/>
    <dgm:cxn modelId="{BB1D7EF5-E1BB-4499-A3D9-3C229BD7D5E3}" srcId="{58C1404E-6F1A-4F7F-B45E-7527AD2DD5B2}" destId="{9FFC716F-5BF3-4B36-8220-6D864BC02DFF}" srcOrd="2" destOrd="0" parTransId="{45C8C7B5-EFA6-44AC-A3E2-90E8AFEA4B3C}" sibTransId="{9D42E7D6-24BB-4A7B-B5F0-9A2AB3C83E89}"/>
    <dgm:cxn modelId="{6788E5DC-8759-4EE1-A82B-DA17DC51637A}" srcId="{58C1404E-6F1A-4F7F-B45E-7527AD2DD5B2}" destId="{76BEFF6D-4919-464B-9AFE-D7B40DF6B158}" srcOrd="1" destOrd="0" parTransId="{FF4890D0-93FE-47CA-9664-BCF052A2A569}" sibTransId="{83915914-14EE-4C58-9E5F-C58106FA7942}"/>
    <dgm:cxn modelId="{268F1EEE-2DD7-46DF-B225-EBA73DF1A6A5}" type="presParOf" srcId="{D4531766-935B-41F7-93BF-300EFCBF7791}" destId="{CE9E7A99-109C-400B-B651-E409A2FCC7AA}" srcOrd="0" destOrd="0" presId="urn:microsoft.com/office/officeart/2005/8/layout/process4"/>
    <dgm:cxn modelId="{AB73338D-D324-4EF5-B006-C932DCB60B68}" type="presParOf" srcId="{CE9E7A99-109C-400B-B651-E409A2FCC7AA}" destId="{F5A6984D-60D4-4C9E-9BCE-E04A09F77816}" srcOrd="0" destOrd="0" presId="urn:microsoft.com/office/officeart/2005/8/layout/process4"/>
    <dgm:cxn modelId="{18E7FE44-AF94-4C96-95DD-29A2DAF6CC70}" type="presParOf" srcId="{D4531766-935B-41F7-93BF-300EFCBF7791}" destId="{20D9FEDF-43B7-4F0B-ABA8-0A154EDE52C9}" srcOrd="1" destOrd="0" presId="urn:microsoft.com/office/officeart/2005/8/layout/process4"/>
    <dgm:cxn modelId="{641EA712-15D2-441C-A58F-55E032D68DFE}" type="presParOf" srcId="{D4531766-935B-41F7-93BF-300EFCBF7791}" destId="{7AACB289-3F7C-47EE-BD2F-9410AD21EF1F}" srcOrd="2" destOrd="0" presId="urn:microsoft.com/office/officeart/2005/8/layout/process4"/>
    <dgm:cxn modelId="{F5FCDF34-DBC9-466E-9B05-2CFDD2D3477F}" type="presParOf" srcId="{7AACB289-3F7C-47EE-BD2F-9410AD21EF1F}" destId="{204EEA66-E9D7-464B-A3D1-4C15EA2C0B30}" srcOrd="0" destOrd="0" presId="urn:microsoft.com/office/officeart/2005/8/layout/process4"/>
    <dgm:cxn modelId="{3497E5D2-099F-40B3-84BA-A2ACE9747603}" type="presParOf" srcId="{D4531766-935B-41F7-93BF-300EFCBF7791}" destId="{4B4D5EAF-B6F0-4C2D-8E84-9EBC7E4AE618}" srcOrd="3" destOrd="0" presId="urn:microsoft.com/office/officeart/2005/8/layout/process4"/>
    <dgm:cxn modelId="{F4264A89-09B4-454E-8161-78554503829C}" type="presParOf" srcId="{D4531766-935B-41F7-93BF-300EFCBF7791}" destId="{ED8F4E13-77B4-46FF-BDF1-3713B539D930}" srcOrd="4" destOrd="0" presId="urn:microsoft.com/office/officeart/2005/8/layout/process4"/>
    <dgm:cxn modelId="{6FB64DAE-8E69-4EDC-BFE0-B287D4EC355A}" type="presParOf" srcId="{ED8F4E13-77B4-46FF-BDF1-3713B539D930}" destId="{38E805F0-0D5C-4A15-B4F6-6AC61E508873}"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524CF-DD74-4530-A161-8817CD79B525}">
      <dsp:nvSpPr>
        <dsp:cNvPr id="0" name=""/>
        <dsp:cNvSpPr/>
      </dsp:nvSpPr>
      <dsp:spPr>
        <a:xfrm>
          <a:off x="0" y="0"/>
          <a:ext cx="6777317" cy="121091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l-SI" sz="2000" b="1" kern="1200" dirty="0" smtClean="0">
              <a:solidFill>
                <a:schemeClr val="tx1">
                  <a:lumMod val="95000"/>
                  <a:lumOff val="5000"/>
                </a:schemeClr>
              </a:solidFill>
            </a:rPr>
            <a:t>Gimnazije: </a:t>
          </a:r>
        </a:p>
        <a:p>
          <a:pPr lvl="0" algn="ctr" defTabSz="889000" rtl="0">
            <a:lnSpc>
              <a:spcPct val="90000"/>
            </a:lnSpc>
            <a:spcBef>
              <a:spcPct val="0"/>
            </a:spcBef>
            <a:spcAft>
              <a:spcPct val="35000"/>
            </a:spcAft>
          </a:pPr>
          <a:r>
            <a:rPr lang="sl-SI" sz="2000" kern="1200" dirty="0" smtClean="0">
              <a:solidFill>
                <a:schemeClr val="tx1">
                  <a:lumMod val="95000"/>
                  <a:lumOff val="5000"/>
                </a:schemeClr>
              </a:solidFill>
            </a:rPr>
            <a:t>II. gimnazija Maribor, Gimnazija Bežigrad in Gimnazija Kranj, Gimnazija Novo mesto</a:t>
          </a:r>
          <a:endParaRPr lang="sl-SI" sz="2000" kern="1200" dirty="0">
            <a:solidFill>
              <a:schemeClr val="tx1">
                <a:lumMod val="95000"/>
                <a:lumOff val="5000"/>
              </a:schemeClr>
            </a:solidFill>
          </a:endParaRPr>
        </a:p>
      </dsp:txBody>
      <dsp:txXfrm>
        <a:off x="59112" y="59112"/>
        <a:ext cx="6659093" cy="1092686"/>
      </dsp:txXfrm>
    </dsp:sp>
    <dsp:sp modelId="{15EDE352-EE1A-4EDB-93B8-71A8984095D8}">
      <dsp:nvSpPr>
        <dsp:cNvPr id="0" name=""/>
        <dsp:cNvSpPr/>
      </dsp:nvSpPr>
      <dsp:spPr>
        <a:xfrm>
          <a:off x="0" y="1218411"/>
          <a:ext cx="6777317" cy="48244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sl-SI" sz="1400" kern="1200" dirty="0" smtClean="0">
              <a:solidFill>
                <a:schemeClr val="tx1">
                  <a:lumMod val="95000"/>
                  <a:lumOff val="5000"/>
                </a:schemeClr>
              </a:solidFill>
            </a:rPr>
            <a:t>Omogoča vpis na več kot 2500 univerz po svetu.</a:t>
          </a:r>
          <a:endParaRPr lang="sl-SI" sz="1400" kern="1200" dirty="0">
            <a:solidFill>
              <a:schemeClr val="tx1">
                <a:lumMod val="95000"/>
                <a:lumOff val="5000"/>
              </a:schemeClr>
            </a:solidFill>
          </a:endParaRPr>
        </a:p>
      </dsp:txBody>
      <dsp:txXfrm>
        <a:off x="23551" y="1241962"/>
        <a:ext cx="6730215" cy="435340"/>
      </dsp:txXfrm>
    </dsp:sp>
    <dsp:sp modelId="{AC67B49E-884A-48C4-B083-4083D5BAED88}">
      <dsp:nvSpPr>
        <dsp:cNvPr id="0" name=""/>
        <dsp:cNvSpPr/>
      </dsp:nvSpPr>
      <dsp:spPr>
        <a:xfrm>
          <a:off x="0" y="1706563"/>
          <a:ext cx="6777317" cy="48244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sl-SI" sz="1600" b="1" kern="1200" dirty="0" smtClean="0">
              <a:solidFill>
                <a:schemeClr val="tx1">
                  <a:lumMod val="95000"/>
                  <a:lumOff val="5000"/>
                </a:schemeClr>
              </a:solidFill>
            </a:rPr>
            <a:t>POGOJI: </a:t>
          </a:r>
          <a:endParaRPr lang="sl-SI" sz="1600" b="1" kern="1200" dirty="0">
            <a:solidFill>
              <a:schemeClr val="tx1">
                <a:lumMod val="95000"/>
                <a:lumOff val="5000"/>
              </a:schemeClr>
            </a:solidFill>
          </a:endParaRPr>
        </a:p>
      </dsp:txBody>
      <dsp:txXfrm>
        <a:off x="23551" y="1730114"/>
        <a:ext cx="6730215" cy="435340"/>
      </dsp:txXfrm>
    </dsp:sp>
    <dsp:sp modelId="{BE4EE26A-2B1B-4B3A-9C05-579A159863D4}">
      <dsp:nvSpPr>
        <dsp:cNvPr id="0" name=""/>
        <dsp:cNvSpPr/>
      </dsp:nvSpPr>
      <dsp:spPr>
        <a:xfrm>
          <a:off x="0" y="2184359"/>
          <a:ext cx="6777317" cy="48244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sl-SI" sz="1400" kern="1200" dirty="0" smtClean="0">
              <a:solidFill>
                <a:schemeClr val="tx1">
                  <a:lumMod val="95000"/>
                  <a:lumOff val="5000"/>
                </a:schemeClr>
              </a:solidFill>
            </a:rPr>
            <a:t>- starost od 16 do 17 let,</a:t>
          </a:r>
          <a:endParaRPr lang="sl-SI" sz="1400" kern="1200" dirty="0">
            <a:solidFill>
              <a:schemeClr val="tx1">
                <a:lumMod val="95000"/>
                <a:lumOff val="5000"/>
              </a:schemeClr>
            </a:solidFill>
          </a:endParaRPr>
        </a:p>
      </dsp:txBody>
      <dsp:txXfrm>
        <a:off x="23551" y="2207910"/>
        <a:ext cx="6730215" cy="435340"/>
      </dsp:txXfrm>
    </dsp:sp>
    <dsp:sp modelId="{305AFDA0-6D2B-4FE1-B83F-A40A1D1B944D}">
      <dsp:nvSpPr>
        <dsp:cNvPr id="0" name=""/>
        <dsp:cNvSpPr/>
      </dsp:nvSpPr>
      <dsp:spPr>
        <a:xfrm>
          <a:off x="0" y="2682866"/>
          <a:ext cx="6777317" cy="48244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sl-SI" sz="1400" kern="1200" dirty="0" smtClean="0">
              <a:solidFill>
                <a:schemeClr val="tx1">
                  <a:lumMod val="95000"/>
                  <a:lumOff val="5000"/>
                </a:schemeClr>
              </a:solidFill>
            </a:rPr>
            <a:t>- najmanj prav dober uspeh v drugem  letniku.</a:t>
          </a:r>
          <a:endParaRPr lang="sl-SI" sz="1400" kern="1200" dirty="0">
            <a:solidFill>
              <a:schemeClr val="tx1">
                <a:lumMod val="95000"/>
                <a:lumOff val="5000"/>
              </a:schemeClr>
            </a:solidFill>
          </a:endParaRPr>
        </a:p>
      </dsp:txBody>
      <dsp:txXfrm>
        <a:off x="23551" y="2706417"/>
        <a:ext cx="6730215" cy="435340"/>
      </dsp:txXfrm>
    </dsp:sp>
    <dsp:sp modelId="{BE260A00-51B4-4330-A49D-D1E54C0E8DD0}">
      <dsp:nvSpPr>
        <dsp:cNvPr id="0" name=""/>
        <dsp:cNvSpPr/>
      </dsp:nvSpPr>
      <dsp:spPr>
        <a:xfrm>
          <a:off x="0" y="3156952"/>
          <a:ext cx="6777317" cy="48244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sl-SI" sz="1400" kern="1200" dirty="0" smtClean="0">
              <a:solidFill>
                <a:schemeClr val="tx1">
                  <a:lumMod val="95000"/>
                  <a:lumOff val="5000"/>
                </a:schemeClr>
              </a:solidFill>
            </a:rPr>
            <a:t>- najmanj prav dober uspeh iz slovenščine, angleščine in matematike</a:t>
          </a:r>
          <a:endParaRPr lang="sl-SI" sz="1400" kern="1200" dirty="0">
            <a:solidFill>
              <a:schemeClr val="tx1">
                <a:lumMod val="95000"/>
                <a:lumOff val="5000"/>
              </a:schemeClr>
            </a:solidFill>
          </a:endParaRPr>
        </a:p>
      </dsp:txBody>
      <dsp:txXfrm>
        <a:off x="23551" y="3180503"/>
        <a:ext cx="6730215" cy="435340"/>
      </dsp:txXfrm>
    </dsp:sp>
    <dsp:sp modelId="{5A4D0EC1-09E0-42C5-B087-ADE0C0CE95CA}">
      <dsp:nvSpPr>
        <dsp:cNvPr id="0" name=""/>
        <dsp:cNvSpPr/>
      </dsp:nvSpPr>
      <dsp:spPr>
        <a:xfrm>
          <a:off x="0" y="3659169"/>
          <a:ext cx="6777317" cy="48244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sl-SI" sz="1400" kern="1200" dirty="0" smtClean="0">
              <a:solidFill>
                <a:schemeClr val="tx1">
                  <a:lumMod val="95000"/>
                  <a:lumOff val="5000"/>
                </a:schemeClr>
              </a:solidFill>
            </a:rPr>
            <a:t>- šole vpišejo vsaka po 22 dijakov, MB 40</a:t>
          </a:r>
          <a:endParaRPr lang="sl-SI" sz="1400" kern="1200" dirty="0">
            <a:solidFill>
              <a:schemeClr val="tx1">
                <a:lumMod val="95000"/>
                <a:lumOff val="5000"/>
              </a:schemeClr>
            </a:solidFill>
          </a:endParaRPr>
        </a:p>
      </dsp:txBody>
      <dsp:txXfrm>
        <a:off x="23551" y="3682720"/>
        <a:ext cx="6730215" cy="435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A6984D-60D4-4C9E-9BCE-E04A09F77816}">
      <dsp:nvSpPr>
        <dsp:cNvPr id="0" name=""/>
        <dsp:cNvSpPr/>
      </dsp:nvSpPr>
      <dsp:spPr>
        <a:xfrm>
          <a:off x="0" y="3388620"/>
          <a:ext cx="6988175" cy="11119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rtl="0">
            <a:lnSpc>
              <a:spcPct val="90000"/>
            </a:lnSpc>
            <a:spcBef>
              <a:spcPct val="0"/>
            </a:spcBef>
            <a:spcAft>
              <a:spcPct val="35000"/>
            </a:spcAft>
          </a:pPr>
          <a:r>
            <a:rPr lang="sl-SI" sz="2300" b="1" kern="1200" dirty="0" smtClean="0">
              <a:solidFill>
                <a:schemeClr val="tx1"/>
              </a:solidFill>
            </a:rPr>
            <a:t>OMEJITEV VPISA</a:t>
          </a:r>
          <a:r>
            <a:rPr lang="sl-SI" sz="2300" kern="1200" dirty="0" smtClean="0">
              <a:solidFill>
                <a:schemeClr val="tx1"/>
              </a:solidFill>
            </a:rPr>
            <a:t>  </a:t>
          </a:r>
        </a:p>
        <a:p>
          <a:pPr lvl="0" algn="ctr" defTabSz="1022350" rtl="0">
            <a:lnSpc>
              <a:spcPct val="90000"/>
            </a:lnSpc>
            <a:spcBef>
              <a:spcPct val="0"/>
            </a:spcBef>
            <a:spcAft>
              <a:spcPct val="35000"/>
            </a:spcAft>
          </a:pPr>
          <a:r>
            <a:rPr lang="sl-SI" sz="2400" b="1" u="sng" kern="1200" dirty="0" smtClean="0">
              <a:solidFill>
                <a:schemeClr val="tx1"/>
              </a:solidFill>
              <a:effectLst>
                <a:outerShdw blurRad="38100" dist="38100" dir="2700000" algn="tl">
                  <a:srgbClr val="000000">
                    <a:alpha val="43137"/>
                  </a:srgbClr>
                </a:outerShdw>
              </a:effectLst>
            </a:rPr>
            <a:t>27. MAJA 2022</a:t>
          </a:r>
          <a:endParaRPr lang="en-US" sz="2400" kern="1200" dirty="0">
            <a:solidFill>
              <a:schemeClr val="tx1"/>
            </a:solidFill>
            <a:effectLst>
              <a:outerShdw blurRad="38100" dist="38100" dir="2700000" algn="tl">
                <a:srgbClr val="000000">
                  <a:alpha val="43137"/>
                </a:srgbClr>
              </a:outerShdw>
            </a:effectLst>
          </a:endParaRPr>
        </a:p>
      </dsp:txBody>
      <dsp:txXfrm>
        <a:off x="0" y="3388620"/>
        <a:ext cx="6988175" cy="1111959"/>
      </dsp:txXfrm>
    </dsp:sp>
    <dsp:sp modelId="{204EEA66-E9D7-464B-A3D1-4C15EA2C0B30}">
      <dsp:nvSpPr>
        <dsp:cNvPr id="0" name=""/>
        <dsp:cNvSpPr/>
      </dsp:nvSpPr>
      <dsp:spPr>
        <a:xfrm rot="10800000">
          <a:off x="0" y="1694310"/>
          <a:ext cx="6988175" cy="1710194"/>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sl-SI" sz="1600" b="1" u="sng" kern="1200" dirty="0" smtClean="0">
              <a:solidFill>
                <a:schemeClr val="tx1"/>
              </a:solidFill>
            </a:rPr>
            <a:t>MOREBITEN PRENOS PRIJAV ZA VPIS V SREDNJE ŠOLE </a:t>
          </a:r>
          <a:r>
            <a:rPr lang="sl-SI" sz="1600" b="1" kern="1200" dirty="0" smtClean="0">
              <a:solidFill>
                <a:schemeClr val="tx1"/>
              </a:solidFill>
            </a:rPr>
            <a:t> </a:t>
          </a:r>
        </a:p>
        <a:p>
          <a:pPr lvl="0" algn="ctr" defTabSz="711200" rtl="0">
            <a:lnSpc>
              <a:spcPct val="90000"/>
            </a:lnSpc>
            <a:spcBef>
              <a:spcPct val="0"/>
            </a:spcBef>
            <a:spcAft>
              <a:spcPct val="35000"/>
            </a:spcAft>
          </a:pPr>
          <a:r>
            <a:rPr lang="sl-SI" sz="1600" b="1" kern="1200" dirty="0" smtClean="0">
              <a:solidFill>
                <a:schemeClr val="tx1"/>
              </a:solidFill>
            </a:rPr>
            <a:t>do 25. APRILA 2022 (zaradi spremembe namere)</a:t>
          </a:r>
          <a:endParaRPr lang="en-US" sz="1600" kern="1200" dirty="0">
            <a:solidFill>
              <a:schemeClr val="tx1"/>
            </a:solidFill>
          </a:endParaRPr>
        </a:p>
      </dsp:txBody>
      <dsp:txXfrm rot="10800000">
        <a:off x="0" y="1694310"/>
        <a:ext cx="6988175" cy="1111233"/>
      </dsp:txXfrm>
    </dsp:sp>
    <dsp:sp modelId="{38E805F0-0D5C-4A15-B4F6-6AC61E508873}">
      <dsp:nvSpPr>
        <dsp:cNvPr id="0" name=""/>
        <dsp:cNvSpPr/>
      </dsp:nvSpPr>
      <dsp:spPr>
        <a:xfrm rot="10800000">
          <a:off x="0" y="0"/>
          <a:ext cx="6988175" cy="1710194"/>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sl-SI" sz="1600" b="1" u="sng" kern="1200" dirty="0" smtClean="0">
              <a:solidFill>
                <a:schemeClr val="tx1"/>
              </a:solidFill>
            </a:rPr>
            <a:t>OBJAVA ŠTEVILČNEGA STANJA PRIJAV </a:t>
          </a:r>
          <a:br>
            <a:rPr lang="sl-SI" sz="1600" b="1" u="sng" kern="1200" dirty="0" smtClean="0">
              <a:solidFill>
                <a:schemeClr val="tx1"/>
              </a:solidFill>
            </a:rPr>
          </a:br>
          <a:r>
            <a:rPr lang="sl-SI" sz="1600" b="1" u="none" kern="1200" dirty="0" smtClean="0">
              <a:solidFill>
                <a:schemeClr val="tx1"/>
              </a:solidFill>
            </a:rPr>
            <a:t>8</a:t>
          </a:r>
          <a:r>
            <a:rPr lang="sl-SI" sz="1600" b="1" kern="1200" dirty="0" smtClean="0">
              <a:solidFill>
                <a:schemeClr val="tx1"/>
              </a:solidFill>
            </a:rPr>
            <a:t>. APRIL 2022 do 16.00 </a:t>
          </a:r>
          <a:endParaRPr lang="en-US" sz="1600" kern="1200" dirty="0">
            <a:solidFill>
              <a:schemeClr val="tx1"/>
            </a:solidFill>
          </a:endParaRPr>
        </a:p>
      </dsp:txBody>
      <dsp:txXfrm rot="10800000">
        <a:off x="0" y="0"/>
        <a:ext cx="6988175" cy="11112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84871" cy="501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a:lnSpc>
                <a:spcPct val="100000"/>
              </a:lnSpc>
              <a:spcBef>
                <a:spcPct val="0"/>
              </a:spcBef>
              <a:buClrTx/>
              <a:buSzTx/>
              <a:buFontTx/>
              <a:buNone/>
              <a:defRPr sz="1300" b="0">
                <a:latin typeface="Century Schoolbook" pitchFamily="18" charset="0"/>
              </a:defRPr>
            </a:lvl1pPr>
          </a:lstStyle>
          <a:p>
            <a:pPr>
              <a:defRPr/>
            </a:pPr>
            <a:endParaRPr lang="sl-SI"/>
          </a:p>
        </p:txBody>
      </p:sp>
      <p:sp>
        <p:nvSpPr>
          <p:cNvPr id="47107" name="Rectangle 3"/>
          <p:cNvSpPr>
            <a:spLocks noGrp="1" noChangeArrowheads="1"/>
          </p:cNvSpPr>
          <p:nvPr>
            <p:ph type="dt" sz="quarter" idx="1"/>
          </p:nvPr>
        </p:nvSpPr>
        <p:spPr bwMode="auto">
          <a:xfrm>
            <a:off x="3901698" y="0"/>
            <a:ext cx="2984871" cy="501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algn="r">
              <a:lnSpc>
                <a:spcPct val="100000"/>
              </a:lnSpc>
              <a:spcBef>
                <a:spcPct val="0"/>
              </a:spcBef>
              <a:buClrTx/>
              <a:buSzTx/>
              <a:buFontTx/>
              <a:buNone/>
              <a:defRPr sz="1300" b="0">
                <a:latin typeface="Century Schoolbook" pitchFamily="18" charset="0"/>
              </a:defRPr>
            </a:lvl1pPr>
          </a:lstStyle>
          <a:p>
            <a:pPr>
              <a:defRPr/>
            </a:pPr>
            <a:fld id="{82D18724-3D4D-4396-A69F-7F072A75917D}" type="datetimeFigureOut">
              <a:rPr lang="sl-SI"/>
              <a:pPr>
                <a:defRPr/>
              </a:pPr>
              <a:t>11/04/22</a:t>
            </a:fld>
            <a:endParaRPr lang="sl-SI"/>
          </a:p>
        </p:txBody>
      </p:sp>
      <p:sp>
        <p:nvSpPr>
          <p:cNvPr id="47108" name="Rectangle 4"/>
          <p:cNvSpPr>
            <a:spLocks noGrp="1" noChangeArrowheads="1"/>
          </p:cNvSpPr>
          <p:nvPr>
            <p:ph type="ftr" sz="quarter" idx="2"/>
          </p:nvPr>
        </p:nvSpPr>
        <p:spPr bwMode="auto">
          <a:xfrm>
            <a:off x="0" y="9517546"/>
            <a:ext cx="2984871" cy="501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a:lnSpc>
                <a:spcPct val="100000"/>
              </a:lnSpc>
              <a:spcBef>
                <a:spcPct val="0"/>
              </a:spcBef>
              <a:buClrTx/>
              <a:buSzTx/>
              <a:buFontTx/>
              <a:buNone/>
              <a:defRPr sz="1300" b="0">
                <a:latin typeface="Century Schoolbook" pitchFamily="18" charset="0"/>
              </a:defRPr>
            </a:lvl1pPr>
          </a:lstStyle>
          <a:p>
            <a:pPr>
              <a:defRPr/>
            </a:pPr>
            <a:endParaRPr lang="sl-SI"/>
          </a:p>
        </p:txBody>
      </p:sp>
      <p:sp>
        <p:nvSpPr>
          <p:cNvPr id="47109" name="Rectangle 5"/>
          <p:cNvSpPr>
            <a:spLocks noGrp="1" noChangeArrowheads="1"/>
          </p:cNvSpPr>
          <p:nvPr>
            <p:ph type="sldNum" sz="quarter" idx="3"/>
          </p:nvPr>
        </p:nvSpPr>
        <p:spPr bwMode="auto">
          <a:xfrm>
            <a:off x="3901698" y="9517546"/>
            <a:ext cx="2984871" cy="501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algn="r">
              <a:lnSpc>
                <a:spcPct val="100000"/>
              </a:lnSpc>
              <a:spcBef>
                <a:spcPct val="0"/>
              </a:spcBef>
              <a:buClrTx/>
              <a:buSzTx/>
              <a:buFontTx/>
              <a:buNone/>
              <a:defRPr sz="1300" b="0">
                <a:latin typeface="Century Schoolbook" pitchFamily="18" charset="0"/>
              </a:defRPr>
            </a:lvl1pPr>
          </a:lstStyle>
          <a:p>
            <a:pPr>
              <a:defRPr/>
            </a:pPr>
            <a:fld id="{7AFB71D2-013F-4E09-97AA-52F0D43F6D19}" type="slidenum">
              <a:rPr lang="sl-SI"/>
              <a:pPr>
                <a:defRPr/>
              </a:pPr>
              <a:t>‹#›</a:t>
            </a:fld>
            <a:endParaRPr lang="sl-SI"/>
          </a:p>
        </p:txBody>
      </p:sp>
    </p:spTree>
    <p:extLst>
      <p:ext uri="{BB962C8B-B14F-4D97-AF65-F5344CB8AC3E}">
        <p14:creationId xmlns:p14="http://schemas.microsoft.com/office/powerpoint/2010/main" val="2137250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fontAlgn="auto">
              <a:lnSpc>
                <a:spcPct val="100000"/>
              </a:lnSpc>
              <a:spcBef>
                <a:spcPts val="0"/>
              </a:spcBef>
              <a:spcAft>
                <a:spcPts val="0"/>
              </a:spcAft>
              <a:buClrTx/>
              <a:buSzTx/>
              <a:buFontTx/>
              <a:buNone/>
              <a:defRPr sz="1300" b="0">
                <a:latin typeface="+mn-lt"/>
              </a:defRPr>
            </a:lvl1pPr>
          </a:lstStyle>
          <a:p>
            <a:pPr>
              <a:defRPr/>
            </a:pPr>
            <a:endParaRPr lang="en-US"/>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fontAlgn="auto">
              <a:lnSpc>
                <a:spcPct val="100000"/>
              </a:lnSpc>
              <a:spcBef>
                <a:spcPts val="0"/>
              </a:spcBef>
              <a:spcAft>
                <a:spcPts val="0"/>
              </a:spcAft>
              <a:buClrTx/>
              <a:buSzTx/>
              <a:buFontTx/>
              <a:buNone/>
              <a:defRPr sz="1300" b="0">
                <a:latin typeface="+mn-lt"/>
              </a:defRPr>
            </a:lvl1pPr>
          </a:lstStyle>
          <a:p>
            <a:pPr>
              <a:defRPr/>
            </a:pPr>
            <a:fld id="{2B3052D2-CFE9-45DE-8DEC-BCB9CA839F00}" type="datetimeFigureOut">
              <a:rPr lang="en-US"/>
              <a:pPr>
                <a:defRPr/>
              </a:pPr>
              <a:t>11/04/22</a:t>
            </a:fld>
            <a:endParaRPr lang="en-US"/>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US" noProof="0" smtClean="0"/>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fontAlgn="auto">
              <a:lnSpc>
                <a:spcPct val="100000"/>
              </a:lnSpc>
              <a:spcBef>
                <a:spcPts val="0"/>
              </a:spcBef>
              <a:spcAft>
                <a:spcPts val="0"/>
              </a:spcAft>
              <a:buClrTx/>
              <a:buSzTx/>
              <a:buFontTx/>
              <a:buNone/>
              <a:defRPr sz="1300" b="0">
                <a:latin typeface="+mn-lt"/>
              </a:defRPr>
            </a:lvl1pPr>
          </a:lstStyle>
          <a:p>
            <a:pPr>
              <a:defRPr/>
            </a:pPr>
            <a:endParaRPr lang="en-US"/>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fontAlgn="auto">
              <a:lnSpc>
                <a:spcPct val="100000"/>
              </a:lnSpc>
              <a:spcBef>
                <a:spcPts val="0"/>
              </a:spcBef>
              <a:spcAft>
                <a:spcPts val="0"/>
              </a:spcAft>
              <a:buClrTx/>
              <a:buSzTx/>
              <a:buFontTx/>
              <a:buNone/>
              <a:defRPr sz="1300" b="0">
                <a:latin typeface="+mn-lt"/>
              </a:defRPr>
            </a:lvl1pPr>
          </a:lstStyle>
          <a:p>
            <a:pPr>
              <a:defRPr/>
            </a:pPr>
            <a:fld id="{F7EA37F0-2ED6-4C4A-ADF6-6B3DA1BC9B12}" type="slidenum">
              <a:rPr lang="en-US"/>
              <a:pPr>
                <a:defRPr/>
              </a:pPr>
              <a:t>‹#›</a:t>
            </a:fld>
            <a:endParaRPr lang="en-US"/>
          </a:p>
        </p:txBody>
      </p:sp>
    </p:spTree>
    <p:extLst>
      <p:ext uri="{BB962C8B-B14F-4D97-AF65-F5344CB8AC3E}">
        <p14:creationId xmlns:p14="http://schemas.microsoft.com/office/powerpoint/2010/main" val="1238334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www.gov.si/teme/vpis-v-srednjo-solo/"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s://www.gov.si/teme/vpis-v-srednjo-solo/"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l-SI"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CBB869-52CD-45F4-9258-CEC5A76D784F}" type="slidenum">
              <a:rPr lang="en-US" smtClean="0"/>
              <a:pPr fontAlgn="base">
                <a:spcBef>
                  <a:spcPct val="0"/>
                </a:spcBef>
                <a:spcAft>
                  <a:spcPct val="0"/>
                </a:spcAft>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sl-SI" sz="1200" dirty="0" smtClean="0"/>
              <a:t>z dohodki pod 576,89 EUR neto povprečno na družinskega člana.</a:t>
            </a:r>
          </a:p>
          <a:p>
            <a:pPr>
              <a:buFont typeface="Arial" pitchFamily="34" charset="0"/>
              <a:buChar char="•"/>
            </a:pPr>
            <a:r>
              <a:rPr lang="sl-SI" sz="1200" dirty="0" smtClean="0"/>
              <a:t>-znaša najmanj 35€</a:t>
            </a:r>
            <a:endParaRPr lang="en-US" sz="1100" dirty="0" smtClean="0"/>
          </a:p>
          <a:p>
            <a:endParaRPr lang="en-US" dirty="0"/>
          </a:p>
        </p:txBody>
      </p:sp>
      <p:sp>
        <p:nvSpPr>
          <p:cNvPr id="4" name="Slide Number Placeholder 3"/>
          <p:cNvSpPr>
            <a:spLocks noGrp="1"/>
          </p:cNvSpPr>
          <p:nvPr>
            <p:ph type="sldNum" sz="quarter" idx="10"/>
          </p:nvPr>
        </p:nvSpPr>
        <p:spPr/>
        <p:txBody>
          <a:bodyPr/>
          <a:lstStyle/>
          <a:p>
            <a:pPr>
              <a:defRPr/>
            </a:pPr>
            <a:fld id="{F7EA37F0-2ED6-4C4A-ADF6-6B3DA1BC9B12}" type="slidenum">
              <a:rPr lang="en-US" smtClean="0"/>
              <a:pPr>
                <a:defRPr/>
              </a:pPr>
              <a:t>18</a:t>
            </a:fld>
            <a:endParaRPr lang="en-US"/>
          </a:p>
        </p:txBody>
      </p:sp>
    </p:spTree>
    <p:extLst>
      <p:ext uri="{BB962C8B-B14F-4D97-AF65-F5344CB8AC3E}">
        <p14:creationId xmlns:p14="http://schemas.microsoft.com/office/powerpoint/2010/main" val="777568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x-none" sz="1200" kern="1200" dirty="0" smtClean="0">
                <a:solidFill>
                  <a:schemeClr val="tx1"/>
                </a:solidFill>
                <a:effectLst/>
                <a:latin typeface="+mn-lt"/>
                <a:ea typeface="+mn-ea"/>
                <a:cs typeface="+mn-cs"/>
              </a:rPr>
              <a:t>Za izjemne dosežke štejejo:</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najvišja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mesta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iz</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znanja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raziskovanja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državnih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tekmovanjih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sofinanciranih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iz</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javnih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sredstev</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prejeta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zlata</a:t>
            </a:r>
            <a:r>
              <a:rPr lang="en-US" sz="1200" kern="1200" dirty="0" smtClean="0">
                <a:solidFill>
                  <a:schemeClr val="tx1"/>
                </a:solidFill>
                <a:effectLst/>
                <a:latin typeface="+mn-lt"/>
                <a:ea typeface="+mn-ea"/>
                <a:cs typeface="+mn-cs"/>
              </a:rPr>
              <a:t> in </a:t>
            </a:r>
            <a:r>
              <a:rPr lang="en-US" sz="1200" kern="1200" dirty="0" err="1" smtClean="0">
                <a:solidFill>
                  <a:schemeClr val="tx1"/>
                </a:solidFill>
                <a:effectLst/>
                <a:latin typeface="+mn-lt"/>
                <a:ea typeface="+mn-ea"/>
                <a:cs typeface="+mn-cs"/>
              </a:rPr>
              <a:t>srebrna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priznanja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iz</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znanja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raziskovanja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državnih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tekmovanjih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sofinanciranih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iz</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javnih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sredstev</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priznanja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najboljše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raziskovalne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naloge</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udeležba</a:t>
            </a:r>
            <a:r>
              <a:rPr lang="en-US" sz="1200" kern="1200" dirty="0" smtClean="0">
                <a:solidFill>
                  <a:schemeClr val="tx1"/>
                </a:solidFill>
                <a:effectLst/>
                <a:latin typeface="+mn-lt"/>
                <a:ea typeface="+mn-ea"/>
                <a:cs typeface="+mn-cs"/>
              </a:rPr>
              <a:t> in </a:t>
            </a:r>
            <a:r>
              <a:rPr lang="en-US" sz="1200" kern="1200" dirty="0" err="1" smtClean="0">
                <a:solidFill>
                  <a:schemeClr val="tx1"/>
                </a:solidFill>
                <a:effectLst/>
                <a:latin typeface="+mn-lt"/>
                <a:ea typeface="+mn-ea"/>
                <a:cs typeface="+mn-cs"/>
              </a:rPr>
              <a:t>najvišja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mesta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mednarodnih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tekmovanjih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iz</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znanja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raziskovanja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razvojne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dejavnosti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umetnosti</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nagrajeno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znanstvenoraziskovalno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razvojno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umetniško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delo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državni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mednarodni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ravni</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objava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znanstvenoraziskovalne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naloge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znanstvenega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prispevka</a:t>
            </a:r>
            <a:r>
              <a:rPr lang="en-US" sz="1200" kern="1200" dirty="0" smtClean="0">
                <a:solidFill>
                  <a:schemeClr val="tx1"/>
                </a:solidFill>
                <a:effectLst/>
                <a:latin typeface="+mn-lt"/>
                <a:ea typeface="+mn-ea"/>
                <a:cs typeface="+mn-cs"/>
              </a:rPr>
              <a:t> v </a:t>
            </a:r>
            <a:r>
              <a:rPr lang="en-US" sz="1200" kern="1200" dirty="0" err="1" smtClean="0">
                <a:solidFill>
                  <a:schemeClr val="tx1"/>
                </a:solidFill>
                <a:effectLst/>
                <a:latin typeface="+mn-lt"/>
                <a:ea typeface="+mn-ea"/>
                <a:cs typeface="+mn-cs"/>
              </a:rPr>
              <a:t>strokovni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znanstveni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publikaciji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zborniku</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umetniško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delo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drugo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delo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ki</a:t>
            </a:r>
            <a:r>
              <a:rPr lang="en-US" sz="1200" kern="1200" dirty="0" smtClean="0">
                <a:solidFill>
                  <a:schemeClr val="tx1"/>
                </a:solidFill>
                <a:effectLst/>
                <a:latin typeface="+mn-lt"/>
                <a:ea typeface="+mn-ea"/>
                <a:cs typeface="+mn-cs"/>
              </a:rPr>
              <a:t> je </a:t>
            </a:r>
            <a:r>
              <a:rPr lang="en-US" sz="1200" kern="1200" dirty="0" err="1" smtClean="0">
                <a:solidFill>
                  <a:schemeClr val="tx1"/>
                </a:solidFill>
                <a:effectLst/>
                <a:latin typeface="+mn-lt"/>
                <a:ea typeface="+mn-ea"/>
                <a:cs typeface="+mn-cs"/>
              </a:rPr>
              <a:t>dobilo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vsaj</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dve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pozitivni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strokovni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kritiki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objavljeni</a:t>
            </a:r>
            <a:r>
              <a:rPr lang="en-US" sz="1200" kern="1200" dirty="0" smtClean="0">
                <a:solidFill>
                  <a:schemeClr val="tx1"/>
                </a:solidFill>
                <a:effectLst/>
                <a:latin typeface="+mn-lt"/>
                <a:ea typeface="+mn-ea"/>
                <a:cs typeface="+mn-cs"/>
              </a:rPr>
              <a:t> v </a:t>
            </a:r>
            <a:r>
              <a:rPr lang="en-US" sz="1200" kern="1200" dirty="0" err="1" smtClean="0">
                <a:solidFill>
                  <a:schemeClr val="tx1"/>
                </a:solidFill>
                <a:effectLst/>
                <a:latin typeface="+mn-lt"/>
                <a:ea typeface="+mn-ea"/>
                <a:cs typeface="+mn-cs"/>
              </a:rPr>
              <a:t>različnih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tiskanih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medijih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dostopnih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območju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celotne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Slovenije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oziroma</a:t>
            </a:r>
            <a:r>
              <a:rPr lang="en-US" sz="1200" kern="1200" dirty="0" smtClean="0">
                <a:solidFill>
                  <a:schemeClr val="tx1"/>
                </a:solidFill>
                <a:effectLst/>
                <a:latin typeface="+mn-lt"/>
                <a:ea typeface="+mn-ea"/>
                <a:cs typeface="+mn-cs"/>
              </a:rPr>
              <a:t> je </a:t>
            </a:r>
            <a:r>
              <a:rPr lang="en-US" sz="1200" kern="1200" dirty="0" err="1" smtClean="0">
                <a:solidFill>
                  <a:schemeClr val="tx1"/>
                </a:solidFill>
                <a:effectLst/>
                <a:latin typeface="+mn-lt"/>
                <a:ea typeface="+mn-ea"/>
                <a:cs typeface="+mn-cs"/>
              </a:rPr>
              <a:t>sodelovalo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mednarodni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razstavi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festivalu</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najvišja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mesta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področju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poklicnega</a:t>
            </a:r>
            <a:r>
              <a:rPr lang="en-US" sz="1200" kern="1200" dirty="0" smtClean="0">
                <a:solidFill>
                  <a:schemeClr val="tx1"/>
                </a:solidFill>
                <a:effectLst/>
                <a:latin typeface="+mn-lt"/>
                <a:ea typeface="+mn-ea"/>
                <a:cs typeface="+mn-cs"/>
              </a:rPr>
              <a:t> in </a:t>
            </a:r>
            <a:r>
              <a:rPr lang="en-US" sz="1200" kern="1200" dirty="0" err="1" smtClean="0">
                <a:solidFill>
                  <a:schemeClr val="tx1"/>
                </a:solidFill>
                <a:effectLst/>
                <a:latin typeface="+mn-lt"/>
                <a:ea typeface="+mn-ea"/>
                <a:cs typeface="+mn-cs"/>
              </a:rPr>
              <a:t>strokovnega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izobraževanja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državnih</a:t>
            </a:r>
            <a:r>
              <a:rPr lang="en-US" sz="1200" kern="1200" dirty="0" smtClean="0">
                <a:solidFill>
                  <a:schemeClr val="tx1"/>
                </a:solidFill>
                <a:effectLst/>
                <a:latin typeface="+mn-lt"/>
                <a:ea typeface="+mn-ea"/>
                <a:cs typeface="+mn-cs"/>
              </a:rPr>
              <a:t> in </a:t>
            </a:r>
            <a:r>
              <a:rPr lang="en-US" sz="1200" kern="1200" dirty="0" err="1" smtClean="0">
                <a:solidFill>
                  <a:schemeClr val="tx1"/>
                </a:solidFill>
                <a:effectLst/>
                <a:latin typeface="+mn-lt"/>
                <a:ea typeface="+mn-ea"/>
                <a:cs typeface="+mn-cs"/>
              </a:rPr>
              <a:t>mednarodnih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tekmovanjih</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x-none" sz="1200" kern="1200" dirty="0" smtClean="0">
                <a:solidFill>
                  <a:schemeClr val="tx1"/>
                </a:solidFill>
                <a:effectLst/>
                <a:latin typeface="+mn-lt"/>
                <a:ea typeface="+mn-ea"/>
                <a:cs typeface="+mn-cs"/>
              </a:rPr>
              <a:t>V primeru, da se na javni razpis prijavi več vlagateljev za Zoisovo štipendijo, ki izpolnjujejo pogoje, kot je razpoložljivih sredstev, so do Zoisove štipendije upravičeni vlagatelji, ki so dosegli višjo povprečno oceno ali več točk za izjemne dosežke ali višje razmerje med povprečno oceno vlagatelja in povprečno oceno generacije.</a:t>
            </a:r>
            <a:r>
              <a:rPr lang="en-US" dirty="0" smtClean="0">
                <a:effectLst/>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F7EA37F0-2ED6-4C4A-ADF6-6B3DA1BC9B12}" type="slidenum">
              <a:rPr lang="en-US" smtClean="0"/>
              <a:pPr>
                <a:defRPr/>
              </a:pPr>
              <a:t>21</a:t>
            </a:fld>
            <a:endParaRPr lang="en-US"/>
          </a:p>
        </p:txBody>
      </p:sp>
    </p:spTree>
    <p:extLst>
      <p:ext uri="{BB962C8B-B14F-4D97-AF65-F5344CB8AC3E}">
        <p14:creationId xmlns:p14="http://schemas.microsoft.com/office/powerpoint/2010/main" val="323219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l-SI" dirty="0"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51AEAD-CEB9-4817-ACC1-4292D1FC6DE3}" type="slidenum">
              <a:rPr lang="en-US" smtClean="0"/>
              <a:pPr fontAlgn="base">
                <a:spcBef>
                  <a:spcPct val="0"/>
                </a:spcBef>
                <a:spcAft>
                  <a:spcPct val="0"/>
                </a:spcAft>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sz="1200" kern="1200" dirty="0" smtClean="0">
                <a:solidFill>
                  <a:schemeClr val="tx1"/>
                </a:solidFill>
                <a:effectLst/>
                <a:latin typeface="+mn-lt"/>
                <a:ea typeface="+mn-ea"/>
                <a:cs typeface="+mn-cs"/>
              </a:rPr>
              <a:t>za opravljanje preizkusa prijavijo najkasneje do </a:t>
            </a:r>
            <a:r>
              <a:rPr lang="sl-SI" sz="1200" b="1" kern="1200" dirty="0" smtClean="0">
                <a:solidFill>
                  <a:schemeClr val="tx1"/>
                </a:solidFill>
                <a:effectLst/>
                <a:latin typeface="+mn-lt"/>
                <a:ea typeface="+mn-ea"/>
                <a:cs typeface="+mn-cs"/>
              </a:rPr>
              <a:t>2</a:t>
            </a:r>
            <a:r>
              <a:rPr lang="sl-SI" sz="1200" b="1" u="sng" kern="1200" dirty="0" smtClean="0">
                <a:solidFill>
                  <a:schemeClr val="tx1"/>
                </a:solidFill>
                <a:effectLst/>
                <a:latin typeface="+mn-lt"/>
                <a:ea typeface="+mn-ea"/>
                <a:cs typeface="+mn-cs"/>
              </a:rPr>
              <a:t>. marca 2022 </a:t>
            </a:r>
            <a:r>
              <a:rPr lang="sl-SI" sz="1200" u="sng" kern="1200" dirty="0" smtClean="0">
                <a:solidFill>
                  <a:schemeClr val="tx1"/>
                </a:solidFill>
                <a:effectLst/>
                <a:latin typeface="+mn-lt"/>
                <a:ea typeface="+mn-ea"/>
                <a:cs typeface="+mn-cs"/>
              </a:rPr>
              <a:t>na šolo, na katero se želijo vpisati</a:t>
            </a:r>
            <a:r>
              <a:rPr lang="sl-SI" sz="1200" kern="1200" dirty="0" smtClean="0">
                <a:solidFill>
                  <a:schemeClr val="tx1"/>
                </a:solidFill>
                <a:effectLst/>
                <a:latin typeface="+mn-lt"/>
                <a:ea typeface="+mn-ea"/>
                <a:cs typeface="+mn-cs"/>
              </a:rPr>
              <a:t>. Obrazci za prijavo so na voljo na spletnih straneh ministrstva na naslovu:  </a:t>
            </a:r>
            <a:r>
              <a:rPr lang="sl-SI" sz="1200" b="1" u="sng" kern="1200" dirty="0" smtClean="0">
                <a:solidFill>
                  <a:schemeClr val="tx1"/>
                </a:solidFill>
                <a:effectLst/>
                <a:latin typeface="+mn-lt"/>
                <a:ea typeface="+mn-ea"/>
                <a:cs typeface="+mn-cs"/>
                <a:hlinkClick r:id="rId3"/>
              </a:rPr>
              <a:t>https://www.gov.si/teme/vpis-v-srednjo-solo/</a:t>
            </a:r>
            <a:r>
              <a:rPr lang="sl-SI" sz="1200" b="1" kern="1200" dirty="0" smtClean="0">
                <a:solidFill>
                  <a:schemeClr val="tx1"/>
                </a:solidFill>
                <a:effectLst/>
                <a:latin typeface="+mn-lt"/>
                <a:ea typeface="+mn-ea"/>
                <a:cs typeface="+mn-cs"/>
              </a:rPr>
              <a:t>, </a:t>
            </a:r>
            <a:r>
              <a:rPr lang="sl-SI" sz="1200" kern="1200" dirty="0" smtClean="0">
                <a:solidFill>
                  <a:schemeClr val="tx1"/>
                </a:solidFill>
                <a:effectLst/>
                <a:latin typeface="+mn-lt"/>
                <a:ea typeface="+mn-ea"/>
                <a:cs typeface="+mn-cs"/>
              </a:rPr>
              <a:t>v rubriki Povezane storitve.</a:t>
            </a:r>
            <a:r>
              <a:rPr lang="en-US" dirty="0" smtClean="0">
                <a:effectLst/>
              </a:rPr>
              <a:t> </a:t>
            </a:r>
          </a:p>
          <a:p>
            <a:pPr marL="0" marR="0" indent="0" algn="l" defTabSz="914400" rtl="0" eaLnBrk="1" fontAlgn="base" latinLnBrk="0" hangingPunct="1">
              <a:lnSpc>
                <a:spcPct val="100000"/>
              </a:lnSpc>
              <a:spcBef>
                <a:spcPct val="0"/>
              </a:spcBef>
              <a:spcAft>
                <a:spcPct val="0"/>
              </a:spcAft>
              <a:buClrTx/>
              <a:buSzTx/>
              <a:buFontTx/>
              <a:buNone/>
              <a:tabLst/>
              <a:defRPr/>
            </a:pPr>
            <a:r>
              <a:rPr lang="sl-SI" sz="1200" u="sng" kern="1200" dirty="0" smtClean="0">
                <a:solidFill>
                  <a:schemeClr val="tx1"/>
                </a:solidFill>
                <a:effectLst/>
                <a:latin typeface="+mn-lt"/>
                <a:ea typeface="+mn-ea"/>
                <a:cs typeface="+mn-cs"/>
              </a:rPr>
              <a:t>Do navedenega roka</a:t>
            </a:r>
            <a:r>
              <a:rPr lang="sl-SI" sz="1200" kern="1200" dirty="0" smtClean="0">
                <a:solidFill>
                  <a:schemeClr val="tx1"/>
                </a:solidFill>
                <a:effectLst/>
                <a:latin typeface="+mn-lt"/>
                <a:ea typeface="+mn-ea"/>
                <a:cs typeface="+mn-cs"/>
              </a:rPr>
              <a:t> morajo oddati prijave za opravljanje preizkusa tudi učenci in dijaki, ki bodo prijavo o vpisu oddali na šolo oz. program, za katerega </a:t>
            </a:r>
            <a:r>
              <a:rPr lang="sl-SI" sz="1200" b="1" kern="1200" dirty="0" smtClean="0">
                <a:solidFill>
                  <a:schemeClr val="tx1"/>
                </a:solidFill>
                <a:effectLst/>
                <a:latin typeface="+mn-lt"/>
                <a:ea typeface="+mn-ea"/>
                <a:cs typeface="+mn-cs"/>
              </a:rPr>
              <a:t>ni potrebno</a:t>
            </a:r>
            <a:r>
              <a:rPr lang="sl-SI" sz="1200" kern="1200" dirty="0" smtClean="0">
                <a:solidFill>
                  <a:schemeClr val="tx1"/>
                </a:solidFill>
                <a:effectLst/>
                <a:latin typeface="+mn-lt"/>
                <a:ea typeface="+mn-ea"/>
                <a:cs typeface="+mn-cs"/>
              </a:rPr>
              <a:t> opraviti preizkusa, a obstaja možnost, da jo bodo v prenosnem roku (do </a:t>
            </a:r>
            <a:r>
              <a:rPr lang="sl-SI" sz="1200" b="1" kern="1200" dirty="0" smtClean="0">
                <a:solidFill>
                  <a:schemeClr val="tx1"/>
                </a:solidFill>
                <a:effectLst/>
                <a:latin typeface="+mn-lt"/>
                <a:ea typeface="+mn-ea"/>
                <a:cs typeface="+mn-cs"/>
              </a:rPr>
              <a:t>25. aprila 2022</a:t>
            </a:r>
            <a:r>
              <a:rPr lang="sl-SI" sz="1200" kern="1200" dirty="0" smtClean="0">
                <a:solidFill>
                  <a:schemeClr val="tx1"/>
                </a:solidFill>
                <a:effectLst/>
                <a:latin typeface="+mn-lt"/>
                <a:ea typeface="+mn-ea"/>
                <a:cs typeface="+mn-cs"/>
              </a:rPr>
              <a:t>) prenesli na šolo oz. za program, za katerega se to zahteva, ali le-tega navedli kot izbiro v morebitnem 2. krogu izbirnega postopka. </a:t>
            </a:r>
            <a:endParaRPr lang="en-US" sz="1200" kern="1200" dirty="0" smtClean="0">
              <a:solidFill>
                <a:schemeClr val="tx1"/>
              </a:solidFill>
              <a:effectLst/>
              <a:latin typeface="+mn-lt"/>
              <a:ea typeface="+mn-ea"/>
              <a:cs typeface="+mn-cs"/>
            </a:endParaRPr>
          </a:p>
          <a:p>
            <a:pPr eaLnBrk="1" hangingPunct="1">
              <a:spcBef>
                <a:spcPct val="0"/>
              </a:spcBef>
            </a:pPr>
            <a:endParaRPr lang="sl-SI" dirty="0"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24186-C9C0-4D1B-99E0-CDCD95BEADD7}" type="slidenum">
              <a:rPr lang="en-US" smtClean="0"/>
              <a:pPr fontAlgn="base">
                <a:spcBef>
                  <a:spcPct val="0"/>
                </a:spcBef>
                <a:spcAft>
                  <a:spcPct val="0"/>
                </a:spcAft>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sl-SI" sz="1200" kern="1200" dirty="0" smtClean="0">
                <a:solidFill>
                  <a:schemeClr val="tx1"/>
                </a:solidFill>
                <a:effectLst/>
                <a:latin typeface="+mn-lt"/>
                <a:ea typeface="+mn-ea"/>
                <a:cs typeface="+mn-cs"/>
              </a:rPr>
              <a:t>Učenci, ki se bodo prijavljali v programa </a:t>
            </a:r>
            <a:r>
              <a:rPr lang="sl-SI" sz="1200" b="1" u="sng" kern="1200" dirty="0" smtClean="0">
                <a:solidFill>
                  <a:schemeClr val="tx1"/>
                </a:solidFill>
                <a:effectLst/>
                <a:latin typeface="+mn-lt"/>
                <a:ea typeface="+mn-ea"/>
                <a:cs typeface="+mn-cs"/>
              </a:rPr>
              <a:t>Gimnazija (športni oddelek) in Ekonomska gimnazija (športni oddelek),</a:t>
            </a:r>
            <a:r>
              <a:rPr lang="sl-SI" sz="1200" kern="1200" dirty="0" smtClean="0">
                <a:solidFill>
                  <a:schemeClr val="tx1"/>
                </a:solidFill>
                <a:effectLst/>
                <a:latin typeface="+mn-lt"/>
                <a:ea typeface="+mn-ea"/>
                <a:cs typeface="+mn-cs"/>
              </a:rPr>
              <a:t> morajo biti registrirani športniki/športnice, kar je razvidno iz uradne </a:t>
            </a:r>
            <a:r>
              <a:rPr lang="sl-SI" sz="1200" b="1" kern="1200" dirty="0" smtClean="0">
                <a:solidFill>
                  <a:schemeClr val="tx1"/>
                </a:solidFill>
                <a:effectLst/>
                <a:latin typeface="+mn-lt"/>
                <a:ea typeface="+mn-ea"/>
                <a:cs typeface="+mn-cs"/>
              </a:rPr>
              <a:t>Evidence registriranih in kategoriziranih športnikov</a:t>
            </a:r>
            <a:r>
              <a:rPr lang="sl-SI" sz="1200" kern="1200" dirty="0" smtClean="0">
                <a:solidFill>
                  <a:schemeClr val="tx1"/>
                </a:solidFill>
                <a:effectLst/>
                <a:latin typeface="+mn-lt"/>
                <a:ea typeface="+mn-ea"/>
                <a:cs typeface="+mn-cs"/>
              </a:rPr>
              <a:t>, ter šoli, ki izvaja ta dva programa, najkasneje do </a:t>
            </a:r>
            <a:r>
              <a:rPr lang="sl-SI" sz="1200" b="1" u="sng" kern="1200" dirty="0" smtClean="0">
                <a:solidFill>
                  <a:schemeClr val="tx1"/>
                </a:solidFill>
                <a:effectLst/>
                <a:latin typeface="+mn-lt"/>
                <a:ea typeface="+mn-ea"/>
                <a:cs typeface="+mn-cs"/>
              </a:rPr>
              <a:t>2. marca 2022</a:t>
            </a:r>
            <a:r>
              <a:rPr lang="sl-SI" sz="1200" kern="1200" dirty="0" smtClean="0">
                <a:solidFill>
                  <a:schemeClr val="tx1"/>
                </a:solidFill>
                <a:effectLst/>
                <a:latin typeface="+mn-lt"/>
                <a:ea typeface="+mn-ea"/>
                <a:cs typeface="+mn-cs"/>
              </a:rPr>
              <a:t> predložiti naslednja dokazila:</a:t>
            </a:r>
            <a:endParaRPr lang="en-US" sz="1200" kern="1200" dirty="0" smtClean="0">
              <a:solidFill>
                <a:schemeClr val="tx1"/>
              </a:solidFill>
              <a:effectLst/>
              <a:latin typeface="+mn-lt"/>
              <a:ea typeface="+mn-ea"/>
              <a:cs typeface="+mn-cs"/>
            </a:endParaRPr>
          </a:p>
          <a:p>
            <a:pPr lvl="0"/>
            <a:r>
              <a:rPr lang="sl-SI" sz="1200" b="1" kern="1200" dirty="0" smtClean="0">
                <a:solidFill>
                  <a:schemeClr val="tx1"/>
                </a:solidFill>
                <a:effectLst/>
                <a:latin typeface="+mn-lt"/>
                <a:ea typeface="+mn-ea"/>
                <a:cs typeface="+mn-cs"/>
              </a:rPr>
              <a:t>zdravniško potrdilo</a:t>
            </a:r>
            <a:r>
              <a:rPr lang="sl-SI" sz="1200" kern="1200" dirty="0" smtClean="0">
                <a:solidFill>
                  <a:schemeClr val="tx1"/>
                </a:solidFill>
                <a:effectLst/>
                <a:latin typeface="+mn-lt"/>
                <a:ea typeface="+mn-ea"/>
                <a:cs typeface="+mn-cs"/>
              </a:rPr>
              <a:t> </a:t>
            </a:r>
            <a:r>
              <a:rPr lang="sl-SI" sz="1200" b="1" kern="1200" dirty="0" smtClean="0">
                <a:solidFill>
                  <a:schemeClr val="tx1"/>
                </a:solidFill>
                <a:effectLst/>
                <a:latin typeface="+mn-lt"/>
                <a:ea typeface="+mn-ea"/>
                <a:cs typeface="+mn-cs"/>
              </a:rPr>
              <a:t>osebnega zdravnika, ali zdravnika specialista medicine dela in športa, ali potrdilo o rednem preventivnem pregledu kandidata v zadnjem letu,</a:t>
            </a:r>
            <a:r>
              <a:rPr lang="sl-SI" sz="1200" kern="1200" dirty="0" smtClean="0">
                <a:solidFill>
                  <a:schemeClr val="tx1"/>
                </a:solidFill>
                <a:effectLst/>
                <a:latin typeface="+mn-lt"/>
                <a:ea typeface="+mn-ea"/>
                <a:cs typeface="+mn-cs"/>
              </a:rPr>
              <a:t> iz katerega je razvidno splošno zdravstveno stanje kandidata;</a:t>
            </a:r>
            <a:endParaRPr lang="en-US" sz="1200" kern="1200" dirty="0" smtClean="0">
              <a:solidFill>
                <a:schemeClr val="tx1"/>
              </a:solidFill>
              <a:effectLst/>
              <a:latin typeface="+mn-lt"/>
              <a:ea typeface="+mn-ea"/>
              <a:cs typeface="+mn-cs"/>
            </a:endParaRPr>
          </a:p>
          <a:p>
            <a:pPr lvl="0"/>
            <a:r>
              <a:rPr lang="sl-SI" sz="1200" b="1" kern="1200" dirty="0" smtClean="0">
                <a:solidFill>
                  <a:schemeClr val="tx1"/>
                </a:solidFill>
                <a:effectLst/>
                <a:latin typeface="+mn-lt"/>
                <a:ea typeface="+mn-ea"/>
                <a:cs typeface="+mn-cs"/>
              </a:rPr>
              <a:t>potrdilo nacionalne panožne športne zveze za vpis v športni oddelek</a:t>
            </a:r>
            <a:r>
              <a:rPr lang="sl-SI" sz="1200" kern="1200" dirty="0" smtClean="0">
                <a:solidFill>
                  <a:schemeClr val="tx1"/>
                </a:solidFill>
                <a:effectLst/>
                <a:latin typeface="+mn-lt"/>
                <a:ea typeface="+mn-ea"/>
                <a:cs typeface="+mn-cs"/>
              </a:rPr>
              <a:t>, ki vsebuje:</a:t>
            </a:r>
            <a:endParaRPr lang="en-US" sz="1200" kern="1200" dirty="0" smtClean="0">
              <a:solidFill>
                <a:schemeClr val="tx1"/>
              </a:solidFill>
              <a:effectLst/>
              <a:latin typeface="+mn-lt"/>
              <a:ea typeface="+mn-ea"/>
              <a:cs typeface="+mn-cs"/>
            </a:endParaRPr>
          </a:p>
          <a:p>
            <a:pPr lvl="0"/>
            <a:r>
              <a:rPr lang="sl-SI" sz="1200" u="sng" kern="1200" dirty="0" smtClean="0">
                <a:solidFill>
                  <a:schemeClr val="tx1"/>
                </a:solidFill>
                <a:effectLst/>
                <a:latin typeface="+mn-lt"/>
                <a:ea typeface="+mn-ea"/>
                <a:cs typeface="+mn-cs"/>
              </a:rPr>
              <a:t>izjavo trenerja</a:t>
            </a:r>
            <a:r>
              <a:rPr lang="sl-SI" sz="1200" kern="1200" dirty="0" smtClean="0">
                <a:solidFill>
                  <a:schemeClr val="tx1"/>
                </a:solidFill>
                <a:effectLst/>
                <a:latin typeface="+mn-lt"/>
                <a:ea typeface="+mn-ea"/>
                <a:cs typeface="+mn-cs"/>
              </a:rPr>
              <a:t> o sodelovanju s športnim koordinatorjem in</a:t>
            </a:r>
            <a:endParaRPr lang="en-US" sz="1200" kern="1200" dirty="0" smtClean="0">
              <a:solidFill>
                <a:schemeClr val="tx1"/>
              </a:solidFill>
              <a:effectLst/>
              <a:latin typeface="+mn-lt"/>
              <a:ea typeface="+mn-ea"/>
              <a:cs typeface="+mn-cs"/>
            </a:endParaRPr>
          </a:p>
          <a:p>
            <a:pPr lvl="0"/>
            <a:r>
              <a:rPr lang="sl-SI" sz="1200" u="sng" kern="1200" dirty="0" smtClean="0">
                <a:solidFill>
                  <a:schemeClr val="tx1"/>
                </a:solidFill>
                <a:effectLst/>
                <a:latin typeface="+mn-lt"/>
                <a:ea typeface="+mn-ea"/>
                <a:cs typeface="+mn-cs"/>
              </a:rPr>
              <a:t>podatke o doseženih športnih rezultatih</a:t>
            </a:r>
            <a:r>
              <a:rPr lang="sl-SI" sz="1200" kern="1200" dirty="0" smtClean="0">
                <a:solidFill>
                  <a:schemeClr val="tx1"/>
                </a:solidFill>
                <a:effectLst/>
                <a:latin typeface="+mn-lt"/>
                <a:ea typeface="+mn-ea"/>
                <a:cs typeface="+mn-cs"/>
              </a:rPr>
              <a:t> kandidata v zadnjih dveh letih.</a:t>
            </a:r>
            <a:endParaRPr lang="en-US" sz="1200" kern="1200" dirty="0" smtClean="0">
              <a:solidFill>
                <a:schemeClr val="tx1"/>
              </a:solidFill>
              <a:effectLst/>
              <a:latin typeface="+mn-lt"/>
              <a:ea typeface="+mn-ea"/>
              <a:cs typeface="+mn-cs"/>
            </a:endParaRPr>
          </a:p>
          <a:p>
            <a:r>
              <a:rPr lang="sl-SI"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sl-SI" sz="1200" kern="1200" dirty="0" smtClean="0">
                <a:solidFill>
                  <a:schemeClr val="tx1"/>
                </a:solidFill>
                <a:effectLst/>
                <a:latin typeface="+mn-lt"/>
                <a:ea typeface="+mn-ea"/>
                <a:cs typeface="+mn-cs"/>
              </a:rPr>
              <a:t>Vsi posebni obrazci so na voljo na spletnih straneh ministrstva na naslovu: </a:t>
            </a:r>
            <a:r>
              <a:rPr lang="sl-SI" sz="1200" b="1" u="sng" kern="1200" dirty="0" smtClean="0">
                <a:solidFill>
                  <a:schemeClr val="tx1"/>
                </a:solidFill>
                <a:effectLst/>
                <a:latin typeface="+mn-lt"/>
                <a:ea typeface="+mn-ea"/>
                <a:cs typeface="+mn-cs"/>
                <a:hlinkClick r:id="rId3"/>
              </a:rPr>
              <a:t>https://www.gov.si/teme/vpis-v-srednjo-solo/</a:t>
            </a:r>
            <a:r>
              <a:rPr lang="sl-SI" sz="1200" b="1" kern="1200" dirty="0" smtClean="0">
                <a:solidFill>
                  <a:schemeClr val="tx1"/>
                </a:solidFill>
                <a:effectLst/>
                <a:latin typeface="+mn-lt"/>
                <a:ea typeface="+mn-ea"/>
                <a:cs typeface="+mn-cs"/>
              </a:rPr>
              <a:t>, </a:t>
            </a:r>
            <a:r>
              <a:rPr lang="sl-SI" sz="1200" kern="1200" dirty="0" smtClean="0">
                <a:solidFill>
                  <a:schemeClr val="tx1"/>
                </a:solidFill>
                <a:effectLst/>
                <a:latin typeface="+mn-lt"/>
                <a:ea typeface="+mn-ea"/>
                <a:cs typeface="+mn-cs"/>
              </a:rPr>
              <a:t>v rubriki </a:t>
            </a:r>
            <a:r>
              <a:rPr lang="sl-SI" sz="1200" b="1" kern="1200" dirty="0" smtClean="0">
                <a:solidFill>
                  <a:schemeClr val="tx1"/>
                </a:solidFill>
                <a:effectLst/>
                <a:latin typeface="+mn-lt"/>
                <a:ea typeface="+mn-ea"/>
                <a:cs typeface="+mn-cs"/>
              </a:rPr>
              <a:t>Povezane storitve</a:t>
            </a:r>
            <a:r>
              <a:rPr lang="sl-SI" sz="1200" kern="1200" dirty="0" smtClean="0">
                <a:solidFill>
                  <a:schemeClr val="tx1"/>
                </a:solidFill>
                <a:effectLst/>
                <a:latin typeface="+mn-lt"/>
                <a:ea typeface="+mn-ea"/>
                <a:cs typeface="+mn-cs"/>
              </a:rPr>
              <a:t> (Prijava za opravljanje preizkusov nadarjenosti, znanja in spretnosti in izpolnjevanje posebnih pogojev za vpis).</a:t>
            </a:r>
            <a:endParaRPr lang="en-US" sz="1200" kern="1200" dirty="0" smtClean="0">
              <a:solidFill>
                <a:schemeClr val="tx1"/>
              </a:solidFill>
              <a:effectLst/>
              <a:latin typeface="+mn-lt"/>
              <a:ea typeface="+mn-ea"/>
              <a:cs typeface="+mn-cs"/>
            </a:endParaRPr>
          </a:p>
          <a:p>
            <a:r>
              <a:rPr lang="sl-SI"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sl-SI" sz="1200" u="sng" kern="1200" dirty="0" smtClean="0">
                <a:solidFill>
                  <a:schemeClr val="tx1"/>
                </a:solidFill>
                <a:effectLst/>
                <a:latin typeface="+mn-lt"/>
                <a:ea typeface="+mn-ea"/>
                <a:cs typeface="+mn-cs"/>
              </a:rPr>
              <a:t>Do navedenega roka</a:t>
            </a:r>
            <a:r>
              <a:rPr lang="sl-SI" sz="1200" kern="1200" dirty="0" smtClean="0">
                <a:solidFill>
                  <a:schemeClr val="tx1"/>
                </a:solidFill>
                <a:effectLst/>
                <a:latin typeface="+mn-lt"/>
                <a:ea typeface="+mn-ea"/>
                <a:cs typeface="+mn-cs"/>
              </a:rPr>
              <a:t> morajo navedena dokazila za vpis v športni oddelek obeh programov oddati tudi tisti učenci in dijaki, ki bodo prijavo sicer oddali na drugo srednjo šolo oz. za drug program, a obstaja možnost, da jo bodo v prenosnem roku (do </a:t>
            </a:r>
            <a:r>
              <a:rPr lang="sl-SI" sz="1200" b="1" u="sng" kern="1200" dirty="0" smtClean="0">
                <a:solidFill>
                  <a:schemeClr val="tx1"/>
                </a:solidFill>
                <a:effectLst/>
                <a:latin typeface="+mn-lt"/>
                <a:ea typeface="+mn-ea"/>
                <a:cs typeface="+mn-cs"/>
              </a:rPr>
              <a:t>25. aprila 2022</a:t>
            </a:r>
            <a:r>
              <a:rPr lang="sl-SI" sz="1200" kern="1200" dirty="0" smtClean="0">
                <a:solidFill>
                  <a:schemeClr val="tx1"/>
                </a:solidFill>
                <a:effectLst/>
                <a:latin typeface="+mn-lt"/>
                <a:ea typeface="+mn-ea"/>
                <a:cs typeface="+mn-cs"/>
              </a:rPr>
              <a:t>) prenesli v športni oddelek obeh programov ali le-tega navedli kot izbiro v morebitnem 2. krogu izbirnega postopka. Dokazila pošljejo na šolo, ki izvaja program: Gimnazija (športni oddelek) in Ekonomska gimnazija (športni oddelek).</a:t>
            </a:r>
            <a:endParaRPr lang="en-US" sz="1200" kern="1200" dirty="0" smtClean="0">
              <a:solidFill>
                <a:schemeClr val="tx1"/>
              </a:solidFill>
              <a:effectLst/>
              <a:latin typeface="+mn-lt"/>
              <a:ea typeface="+mn-ea"/>
              <a:cs typeface="+mn-cs"/>
            </a:endParaRPr>
          </a:p>
          <a:p>
            <a:r>
              <a:rPr lang="sl-SI" sz="1200" kern="1200" dirty="0" smtClean="0">
                <a:solidFill>
                  <a:schemeClr val="tx1"/>
                </a:solidFill>
                <a:effectLst/>
                <a:latin typeface="+mn-lt"/>
                <a:ea typeface="+mn-ea"/>
                <a:cs typeface="+mn-cs"/>
              </a:rPr>
              <a:t>Šole z razpisanim enim ali več športnih oddelkov v obeh programih bodo na podlagi dokazil in opravljenih razgovorov s kandidati (o natančnejših razporeditvah bodo kandidati, ki so posredovali navedena dokazila, obveščeni s strani šol) le-tem </a:t>
            </a:r>
            <a:r>
              <a:rPr lang="sl-SI" sz="1200" b="1" u="sng" kern="1200" dirty="0" smtClean="0">
                <a:solidFill>
                  <a:schemeClr val="tx1"/>
                </a:solidFill>
                <a:effectLst/>
                <a:latin typeface="+mn-lt"/>
                <a:ea typeface="+mn-ea"/>
                <a:cs typeface="+mn-cs"/>
              </a:rPr>
              <a:t>najkasneje do 28. marca 2022</a:t>
            </a:r>
            <a:r>
              <a:rPr lang="sl-SI" sz="1200" kern="1200" dirty="0" smtClean="0">
                <a:solidFill>
                  <a:schemeClr val="tx1"/>
                </a:solidFill>
                <a:effectLst/>
                <a:latin typeface="+mn-lt"/>
                <a:ea typeface="+mn-ea"/>
                <a:cs typeface="+mn-cs"/>
              </a:rPr>
              <a:t> izdale </a:t>
            </a:r>
            <a:r>
              <a:rPr lang="sl-SI" sz="1200" b="1" kern="1200" dirty="0" smtClean="0">
                <a:solidFill>
                  <a:schemeClr val="tx1"/>
                </a:solidFill>
                <a:effectLst/>
                <a:latin typeface="+mn-lt"/>
                <a:ea typeface="+mn-ea"/>
                <a:cs typeface="+mn-cs"/>
              </a:rPr>
              <a:t>potrdilo o izpolnjevanju posebnih pogojev.</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F7EA37F0-2ED6-4C4A-ADF6-6B3DA1BC9B12}" type="slidenum">
              <a:rPr lang="en-US" smtClean="0"/>
              <a:pPr>
                <a:defRPr/>
              </a:pPr>
              <a:t>9</a:t>
            </a:fld>
            <a:endParaRPr lang="en-US"/>
          </a:p>
        </p:txBody>
      </p:sp>
    </p:spTree>
    <p:extLst>
      <p:ext uri="{BB962C8B-B14F-4D97-AF65-F5344CB8AC3E}">
        <p14:creationId xmlns:p14="http://schemas.microsoft.com/office/powerpoint/2010/main" val="1030244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l-SI" sz="1200" kern="1200" dirty="0" smtClean="0">
                <a:solidFill>
                  <a:schemeClr val="tx1"/>
                </a:solidFill>
                <a:effectLst/>
                <a:latin typeface="+mn-lt"/>
                <a:ea typeface="+mn-ea"/>
                <a:cs typeface="+mn-cs"/>
              </a:rPr>
              <a:t>V primeru omejitve vpisa v izobraževalni program na izbrani šoli, kjer se bo izvajal program tudi v vajeniški obliki, ima pri vpisu kandidat, ki bo v roku predložil vajeniško pogodbo, to je </a:t>
            </a:r>
            <a:r>
              <a:rPr lang="sl-SI" sz="1200" b="1" kern="1200" dirty="0" smtClean="0">
                <a:solidFill>
                  <a:schemeClr val="tx1"/>
                </a:solidFill>
                <a:effectLst/>
                <a:latin typeface="+mn-lt"/>
                <a:ea typeface="+mn-ea"/>
                <a:cs typeface="+mn-cs"/>
              </a:rPr>
              <a:t>najkasneje do začetka izbirnega postopka (16. 6. 2022)</a:t>
            </a:r>
            <a:r>
              <a:rPr lang="sl-SI" sz="1200" kern="1200" dirty="0" smtClean="0">
                <a:solidFill>
                  <a:schemeClr val="tx1"/>
                </a:solidFill>
                <a:effectLst/>
                <a:latin typeface="+mn-lt"/>
                <a:ea typeface="+mn-ea"/>
                <a:cs typeface="+mn-cs"/>
              </a:rPr>
              <a:t>, prednost pred kandidati, ki se bodo v ta program prijavili v šolski obliki izvedbe izobraževalnega programa. Kandidat s pravočasno dostavljeno vajeniško pogodbo bo namreč iz izbirnega postopka izvzet.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F7EA37F0-2ED6-4C4A-ADF6-6B3DA1BC9B12}" type="slidenum">
              <a:rPr lang="en-US" smtClean="0"/>
              <a:pPr>
                <a:defRPr/>
              </a:pPr>
              <a:t>10</a:t>
            </a:fld>
            <a:endParaRPr lang="en-US"/>
          </a:p>
        </p:txBody>
      </p:sp>
    </p:spTree>
    <p:extLst>
      <p:ext uri="{BB962C8B-B14F-4D97-AF65-F5344CB8AC3E}">
        <p14:creationId xmlns:p14="http://schemas.microsoft.com/office/powerpoint/2010/main" val="4078340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l-SI"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3D0727-D3D6-4A57-8E7B-95CFF3670439}" type="slidenum">
              <a:rPr lang="en-US" smtClean="0"/>
              <a:pPr fontAlgn="base">
                <a:spcBef>
                  <a:spcPct val="0"/>
                </a:spcBef>
                <a:spcAft>
                  <a:spcPct val="0"/>
                </a:spcAft>
              </a:pPr>
              <a:t>11</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l-SI"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077DA3-BC59-4114-8913-7DD196317C92}" type="slidenum">
              <a:rPr lang="en-US" smtClean="0"/>
              <a:pPr fontAlgn="base">
                <a:spcBef>
                  <a:spcPct val="0"/>
                </a:spcBef>
                <a:spcAft>
                  <a:spcPct val="0"/>
                </a:spcAft>
              </a:pPr>
              <a:t>13</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31.8. SŠ </a:t>
            </a:r>
            <a:r>
              <a:rPr lang="en-US" baseline="0" dirty="0" err="1" smtClean="0"/>
              <a:t>sprejemajo</a:t>
            </a:r>
            <a:r>
              <a:rPr lang="en-US" baseline="0" dirty="0" smtClean="0"/>
              <a:t> </a:t>
            </a:r>
            <a:r>
              <a:rPr lang="en-US" baseline="0" dirty="0" err="1" smtClean="0"/>
              <a:t>prijavnice</a:t>
            </a:r>
            <a:r>
              <a:rPr lang="en-US" baseline="0" dirty="0" smtClean="0"/>
              <a:t>- </a:t>
            </a:r>
            <a:r>
              <a:rPr lang="en-US" baseline="0" dirty="0" err="1" smtClean="0"/>
              <a:t>dokler</a:t>
            </a:r>
            <a:r>
              <a:rPr lang="en-US" baseline="0" dirty="0" smtClean="0"/>
              <a:t> </a:t>
            </a:r>
            <a:r>
              <a:rPr lang="en-US" baseline="0" dirty="0" err="1" smtClean="0"/>
              <a:t>bodo</a:t>
            </a:r>
            <a:r>
              <a:rPr lang="en-US" baseline="0" dirty="0" smtClean="0"/>
              <a:t> </a:t>
            </a:r>
            <a:r>
              <a:rPr lang="en-US" baseline="0" dirty="0" err="1" smtClean="0"/>
              <a:t>imele</a:t>
            </a:r>
            <a:r>
              <a:rPr lang="en-US" baseline="0" dirty="0" smtClean="0"/>
              <a:t> </a:t>
            </a:r>
            <a:r>
              <a:rPr lang="en-US" baseline="0" dirty="0" err="1" smtClean="0"/>
              <a:t>prosta</a:t>
            </a:r>
            <a:r>
              <a:rPr lang="en-US" baseline="0" dirty="0" smtClean="0"/>
              <a:t> </a:t>
            </a:r>
            <a:r>
              <a:rPr lang="en-US" baseline="0" dirty="0" err="1" smtClean="0"/>
              <a:t>mesta</a:t>
            </a:r>
            <a:endParaRPr lang="en-US" dirty="0"/>
          </a:p>
        </p:txBody>
      </p:sp>
      <p:sp>
        <p:nvSpPr>
          <p:cNvPr id="4" name="Slide Number Placeholder 3"/>
          <p:cNvSpPr>
            <a:spLocks noGrp="1"/>
          </p:cNvSpPr>
          <p:nvPr>
            <p:ph type="sldNum" sz="quarter" idx="10"/>
          </p:nvPr>
        </p:nvSpPr>
        <p:spPr/>
        <p:txBody>
          <a:bodyPr/>
          <a:lstStyle/>
          <a:p>
            <a:pPr>
              <a:defRPr/>
            </a:pPr>
            <a:fld id="{F7EA37F0-2ED6-4C4A-ADF6-6B3DA1BC9B12}" type="slidenum">
              <a:rPr lang="en-US" smtClean="0"/>
              <a:pPr>
                <a:defRPr/>
              </a:pPr>
              <a:t>15</a:t>
            </a:fld>
            <a:endParaRPr lang="en-US"/>
          </a:p>
        </p:txBody>
      </p:sp>
    </p:spTree>
    <p:extLst>
      <p:ext uri="{BB962C8B-B14F-4D97-AF65-F5344CB8AC3E}">
        <p14:creationId xmlns:p14="http://schemas.microsoft.com/office/powerpoint/2010/main" val="3546281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l-SI" dirty="0" smtClean="0"/>
              <a:t>Ad futura</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42A6C7-2B85-468F-9DB6-45D8372BB940}" type="slidenum">
              <a:rPr lang="en-US" smtClean="0"/>
              <a:pPr fontAlgn="base">
                <a:spcBef>
                  <a:spcPct val="0"/>
                </a:spcBef>
                <a:spcAft>
                  <a:spcPct val="0"/>
                </a:spcAft>
              </a:pPr>
              <a:t>17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sl-SI" smtClean="0"/>
              <a:t>Uredite slog naslova matrice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98F501C2-60DA-407A-95A3-8EB18D4EEF37}" type="datetimeFigureOut">
              <a:rPr lang="en-US"/>
              <a:pPr>
                <a:defRPr/>
              </a:pPr>
              <a:t>11/04/22</a:t>
            </a:fld>
            <a:endParaRPr lang="en-US"/>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4A3EACA0-D102-4520-B01F-9578F3941A18}"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lvl1pPr>
              <a:defRPr/>
            </a:lvl1pPr>
          </a:lstStyle>
          <a:p>
            <a:pPr>
              <a:defRPr/>
            </a:pPr>
            <a:fld id="{25BBC336-D5DB-427C-8395-0AAEEE58143D}" type="datetimeFigureOut">
              <a:rPr lang="en-US"/>
              <a:pPr>
                <a:defRPr/>
              </a:pPr>
              <a:t>11/04/22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DB3958-E209-4E53-8603-F88791C0AADC}"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sl-SI" smtClean="0"/>
              <a:t>Uredite slog naslova matrice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lvl1pPr>
              <a:defRPr/>
            </a:lvl1pPr>
          </a:lstStyle>
          <a:p>
            <a:pPr>
              <a:defRPr/>
            </a:pPr>
            <a:fld id="{4503198E-4BBB-4FD2-A179-64B42BCD822E}" type="datetimeFigureOut">
              <a:rPr lang="en-US"/>
              <a:pPr>
                <a:defRPr/>
              </a:pPr>
              <a:t>11/04/22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D397DE-0629-41AC-ABF7-2C7B8939DA71}"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lvl1pPr>
              <a:defRPr/>
            </a:lvl1pPr>
          </a:lstStyle>
          <a:p>
            <a:pPr>
              <a:defRPr/>
            </a:pPr>
            <a:fld id="{35EDA90E-7BBB-4EF9-83FF-8F76D7EF2B9C}" type="datetimeFigureOut">
              <a:rPr lang="en-US"/>
              <a:pPr>
                <a:defRPr/>
              </a:pPr>
              <a:t>11/04/22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6E739D-46D3-4F8E-AC6E-5E50ACC9409C}"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sl-SI" smtClean="0"/>
              <a:t>Uredite slog naslova matrice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lvl1pPr>
              <a:defRPr/>
            </a:lvl1pPr>
          </a:lstStyle>
          <a:p>
            <a:pPr>
              <a:defRPr/>
            </a:pPr>
            <a:fld id="{DFEE9285-FBB6-47C4-9210-B09D2A7F0C06}" type="datetimeFigureOut">
              <a:rPr lang="en-US"/>
              <a:pPr>
                <a:defRPr/>
              </a:pPr>
              <a:t>11/04/22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73EB7F-9ECB-4AD8-9A34-C9EB2B8BC9F4}"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Date Placeholder 3"/>
          <p:cNvSpPr>
            <a:spLocks noGrp="1"/>
          </p:cNvSpPr>
          <p:nvPr>
            <p:ph type="dt" sz="half" idx="15"/>
          </p:nvPr>
        </p:nvSpPr>
        <p:spPr/>
        <p:txBody>
          <a:bodyPr/>
          <a:lstStyle>
            <a:lvl1pPr>
              <a:defRPr/>
            </a:lvl1pPr>
          </a:lstStyle>
          <a:p>
            <a:pPr>
              <a:defRPr/>
            </a:pPr>
            <a:fld id="{FB8E4117-D0F9-47BE-807B-D392AE1BBFBB}" type="datetimeFigureOut">
              <a:rPr lang="en-US"/>
              <a:pPr>
                <a:defRPr/>
              </a:pPr>
              <a:t>11/04/22</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2FBCE874-CDD7-4655-A23D-F98625244173}"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3"/>
          <p:cNvSpPr>
            <a:spLocks noGrp="1"/>
          </p:cNvSpPr>
          <p:nvPr>
            <p:ph type="dt" sz="half" idx="10"/>
          </p:nvPr>
        </p:nvSpPr>
        <p:spPr/>
        <p:txBody>
          <a:bodyPr/>
          <a:lstStyle>
            <a:lvl1pPr>
              <a:defRPr/>
            </a:lvl1pPr>
          </a:lstStyle>
          <a:p>
            <a:pPr>
              <a:defRPr/>
            </a:pPr>
            <a:fld id="{16834B0F-C01C-495A-8A31-668DB5D7F7A1}" type="datetimeFigureOut">
              <a:rPr lang="en-US"/>
              <a:pPr>
                <a:defRPr/>
              </a:pPr>
              <a:t>11/04/22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D993331-EE00-451F-A0DB-80B6BECA329B}"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3"/>
          <p:cNvSpPr>
            <a:spLocks noGrp="1"/>
          </p:cNvSpPr>
          <p:nvPr>
            <p:ph type="dt" sz="half" idx="10"/>
          </p:nvPr>
        </p:nvSpPr>
        <p:spPr/>
        <p:txBody>
          <a:bodyPr/>
          <a:lstStyle>
            <a:lvl1pPr>
              <a:defRPr/>
            </a:lvl1pPr>
          </a:lstStyle>
          <a:p>
            <a:pPr>
              <a:defRPr/>
            </a:pPr>
            <a:fld id="{9D902ACD-BB8C-4BB3-B891-38C23F4BC2E8}" type="datetimeFigureOut">
              <a:rPr lang="en-US"/>
              <a:pPr>
                <a:defRPr/>
              </a:pPr>
              <a:t>11/04/22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83EB9D0-D1CD-49D7-B37A-7DED2AC0FE11}"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7FC71E-FB87-4369-8496-F0F5D3D4DF04}" type="datetimeFigureOut">
              <a:rPr lang="en-US"/>
              <a:pPr>
                <a:defRPr/>
              </a:pPr>
              <a:t>11/04/22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CC4D32-FA62-4C8C-A799-475C48E8CA70}" type="slidenum">
              <a:rPr lang="en-US"/>
              <a:pPr>
                <a:defRPr/>
              </a:pPr>
              <a:t>‹#›</a:t>
            </a:fld>
            <a:endParaRPr lang="en-US"/>
          </a:p>
        </p:txBody>
      </p:sp>
    </p:spTree>
  </p:cSld>
  <p:clrMapOvr>
    <a:masterClrMapping/>
  </p:clrMapOvr>
  <p:transition xmlns:p14="http://schemas.microsoft.com/office/powerpoint/2010/main" spd="med">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sl-SI" smtClean="0"/>
              <a:t>Uredite slog naslova matrice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48" name="Date Placeholder 4"/>
          <p:cNvSpPr>
            <a:spLocks noGrp="1"/>
          </p:cNvSpPr>
          <p:nvPr>
            <p:ph type="dt" sz="half" idx="10"/>
          </p:nvPr>
        </p:nvSpPr>
        <p:spPr/>
        <p:txBody>
          <a:bodyPr/>
          <a:lstStyle>
            <a:lvl1pPr>
              <a:defRPr/>
            </a:lvl1pPr>
          </a:lstStyle>
          <a:p>
            <a:pPr>
              <a:defRPr/>
            </a:pPr>
            <a:fld id="{C843EDAB-7A57-4E4A-B2CE-22BBC262D587}" type="datetimeFigureOut">
              <a:rPr lang="en-US"/>
              <a:pPr>
                <a:defRPr/>
              </a:pPr>
              <a:t>11/04/22</a:t>
            </a:fld>
            <a:endParaRPr lang="en-US"/>
          </a:p>
        </p:txBody>
      </p:sp>
      <p:sp>
        <p:nvSpPr>
          <p:cNvPr id="49" name="Slide Number Placeholder 6"/>
          <p:cNvSpPr>
            <a:spLocks noGrp="1"/>
          </p:cNvSpPr>
          <p:nvPr>
            <p:ph type="sldNum" sz="quarter" idx="11"/>
          </p:nvPr>
        </p:nvSpPr>
        <p:spPr/>
        <p:txBody>
          <a:bodyPr/>
          <a:lstStyle>
            <a:lvl1pPr>
              <a:defRPr/>
            </a:lvl1pPr>
          </a:lstStyle>
          <a:p>
            <a:pPr>
              <a:defRPr/>
            </a:pPr>
            <a:fld id="{CDBE8309-ACD9-4DC5-BB1A-6F7E9904AA8B}" type="slidenum">
              <a:rPr lang="en-US"/>
              <a:pPr>
                <a:defRPr/>
              </a:pPr>
              <a:t>‹#›</a:t>
            </a:fld>
            <a:endParaRPr lang="en-US"/>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p>
        </p:txBody>
      </p:sp>
    </p:spTree>
  </p:cSld>
  <p:clrMapOvr>
    <a:masterClrMapping/>
  </p:clrMapOvr>
  <p:transition xmlns:p14="http://schemas.microsoft.com/office/powerpoint/2010/main" spd="med">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sl-SI" smtClean="0"/>
              <a:t>Uredite slog naslova matrice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smtClean="0"/>
              <a:t>Kliknite ikono, če želite dodati sliko</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48" name="Date Placeholder 4"/>
          <p:cNvSpPr>
            <a:spLocks noGrp="1"/>
          </p:cNvSpPr>
          <p:nvPr>
            <p:ph type="dt" sz="half" idx="10"/>
          </p:nvPr>
        </p:nvSpPr>
        <p:spPr/>
        <p:txBody>
          <a:bodyPr/>
          <a:lstStyle>
            <a:lvl1pPr>
              <a:defRPr/>
            </a:lvl1pPr>
          </a:lstStyle>
          <a:p>
            <a:pPr>
              <a:defRPr/>
            </a:pPr>
            <a:fld id="{B466D2A9-30DD-4F63-89D7-0AB2E4FF6D9D}" type="datetimeFigureOut">
              <a:rPr lang="en-US"/>
              <a:pPr>
                <a:defRPr/>
              </a:pPr>
              <a:t>11/04/22</a:t>
            </a:fld>
            <a:endParaRPr lang="en-US"/>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p>
        </p:txBody>
      </p:sp>
      <p:sp>
        <p:nvSpPr>
          <p:cNvPr id="50" name="Slide Number Placeholder 6"/>
          <p:cNvSpPr>
            <a:spLocks noGrp="1"/>
          </p:cNvSpPr>
          <p:nvPr>
            <p:ph type="sldNum" sz="quarter" idx="12"/>
          </p:nvPr>
        </p:nvSpPr>
        <p:spPr/>
        <p:txBody>
          <a:bodyPr/>
          <a:lstStyle>
            <a:lvl1pPr>
              <a:defRPr/>
            </a:lvl1pPr>
          </a:lstStyle>
          <a:p>
            <a:pPr>
              <a:defRPr/>
            </a:pPr>
            <a:fld id="{FF545042-90F6-4250-93E9-3E663866A7DD}" type="slidenum">
              <a:rPr lang="en-US"/>
              <a:pPr>
                <a:defRPr/>
              </a:pPr>
              <a:t>‹#›</a:t>
            </a:fld>
            <a:endParaRPr lang="en-US"/>
          </a:p>
        </p:txBody>
      </p:sp>
    </p:spTree>
  </p:cSld>
  <p:clrMapOvr>
    <a:masterClrMapping/>
  </p:clrMapOvr>
  <p:transition xmlns:p14="http://schemas.microsoft.com/office/powerpoint/2010/main" spd="med">
    <p:wip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sl-SI" smtClean="0"/>
              <a:t>Uredite slog naslova matrice</a:t>
            </a:r>
            <a:endParaRPr lang="en-US" smtClean="0"/>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a:defRPr sz="1200" smtClean="0">
                <a:solidFill>
                  <a:srgbClr val="FEFEFE"/>
                </a:solidFill>
              </a:defRPr>
            </a:lvl1pPr>
          </a:lstStyle>
          <a:p>
            <a:pPr>
              <a:defRPr/>
            </a:pPr>
            <a:fld id="{AD0FC138-71E9-47B4-9045-CF15BAFBBD78}" type="datetimeFigureOut">
              <a:rPr lang="en-US"/>
              <a:pPr>
                <a:defRPr/>
              </a:pPr>
              <a:t>11/04/22</a:t>
            </a:fld>
            <a:endParaRPr lang="en-US"/>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a:defRPr sz="1200" smtClean="0">
                <a:solidFill>
                  <a:srgbClr val="FEFEFE"/>
                </a:solidFill>
              </a:defRPr>
            </a:lvl1pPr>
          </a:lstStyle>
          <a:p>
            <a:pPr>
              <a:defRPr/>
            </a:pPr>
            <a:fld id="{3A875A3A-7CD9-46DE-A59C-4178E2AC28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7" r:id="rId1"/>
    <p:sldLayoutId id="2147483829" r:id="rId2"/>
    <p:sldLayoutId id="2147483830" r:id="rId3"/>
    <p:sldLayoutId id="2147483831" r:id="rId4"/>
    <p:sldLayoutId id="2147483832" r:id="rId5"/>
    <p:sldLayoutId id="2147483833" r:id="rId6"/>
    <p:sldLayoutId id="2147483834" r:id="rId7"/>
    <p:sldLayoutId id="2147483838" r:id="rId8"/>
    <p:sldLayoutId id="2147483839" r:id="rId9"/>
    <p:sldLayoutId id="2147483835" r:id="rId10"/>
    <p:sldLayoutId id="2147483836" r:id="rId11"/>
  </p:sldLayoutIdLst>
  <p:transition xmlns:p14="http://schemas.microsoft.com/office/powerpoint/2010/main" spd="med">
    <p:wipe/>
  </p:transition>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www.gov.si/teme/drzavna-stipendij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srips-rs.si/vsi-razpisi/razpis/javni-razpis-za-dodelitev-stipendij-za-deficitarne-poklice-za-solsko-leto-20222023-323-jr"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3" Type="http://schemas.openxmlformats.org/officeDocument/2006/relationships/hyperlink" Target="https://e-uprava.gov.si/podrocja/vloge/vloga.html?id=2192" TargetMode="External"/><Relationship Id="rId4" Type="http://schemas.openxmlformats.org/officeDocument/2006/relationships/hyperlink" Target="https://www.srips-rs.si/stipendije" TargetMode="External"/><Relationship Id="rId1" Type="http://schemas.openxmlformats.org/officeDocument/2006/relationships/slideLayout" Target="../slideLayouts/slideLayout2.xml"/><Relationship Id="rId2" Type="http://schemas.openxmlformats.org/officeDocument/2006/relationships/hyperlink" Target="http://www.mizks.gov.si/si/delovna_podrocja/direktorat_za_srednje_in_visje_solstvo_ter_izobrazevanje_odraslih/srednjesolsko_izobrazevanje/vpis_v_srednje_sol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476250"/>
            <a:ext cx="7772400" cy="2160588"/>
          </a:xfrm>
        </p:spPr>
        <p:txBody>
          <a:bodyPr rtlCol="0">
            <a:normAutofit fontScale="90000"/>
          </a:bodyPr>
          <a:lstStyle/>
          <a:p>
            <a:pPr algn="ctr" fontAlgn="auto">
              <a:spcAft>
                <a:spcPts val="0"/>
              </a:spcAft>
              <a:defRPr/>
            </a:pPr>
            <a:r>
              <a:rPr lang="sl-SI" sz="6600" i="1" dirty="0">
                <a:solidFill>
                  <a:schemeClr val="tx1"/>
                </a:solidFill>
                <a:latin typeface="ZurichCalligraphic" pitchFamily="2" charset="0"/>
              </a:rPr>
              <a:t/>
            </a:r>
            <a:br>
              <a:rPr lang="sl-SI" sz="6600" i="1" dirty="0">
                <a:solidFill>
                  <a:schemeClr val="tx1"/>
                </a:solidFill>
                <a:latin typeface="ZurichCalligraphic" pitchFamily="2" charset="0"/>
              </a:rPr>
            </a:br>
            <a:r>
              <a:rPr lang="sl-SI" sz="6600" i="1" dirty="0">
                <a:solidFill>
                  <a:schemeClr val="tx1"/>
                </a:solidFill>
                <a:latin typeface="ZurichCalligraphic" pitchFamily="2" charset="0"/>
              </a:rPr>
              <a:t/>
            </a:r>
            <a:br>
              <a:rPr lang="sl-SI" sz="6600" i="1" dirty="0">
                <a:solidFill>
                  <a:schemeClr val="tx1"/>
                </a:solidFill>
                <a:latin typeface="ZurichCalligraphic" pitchFamily="2" charset="0"/>
              </a:rPr>
            </a:br>
            <a:r>
              <a:rPr lang="sl-SI" sz="6600" i="1" dirty="0">
                <a:solidFill>
                  <a:schemeClr val="tx1"/>
                </a:solidFill>
                <a:latin typeface="ZurichCalligraphic" pitchFamily="2" charset="0"/>
              </a:rPr>
              <a:t/>
            </a:r>
            <a:br>
              <a:rPr lang="sl-SI" sz="6600" i="1" dirty="0">
                <a:solidFill>
                  <a:schemeClr val="tx1"/>
                </a:solidFill>
                <a:latin typeface="ZurichCalligraphic" pitchFamily="2" charset="0"/>
              </a:rPr>
            </a:br>
            <a:r>
              <a:rPr lang="sl-SI" sz="6600" i="1" dirty="0">
                <a:solidFill>
                  <a:schemeClr val="tx1"/>
                </a:solidFill>
                <a:latin typeface="ZurichCalligraphic" pitchFamily="2" charset="0"/>
              </a:rPr>
              <a:t/>
            </a:r>
            <a:br>
              <a:rPr lang="sl-SI" sz="6600" i="1" dirty="0">
                <a:solidFill>
                  <a:schemeClr val="tx1"/>
                </a:solidFill>
                <a:latin typeface="ZurichCalligraphic" pitchFamily="2" charset="0"/>
              </a:rPr>
            </a:br>
            <a:r>
              <a:rPr lang="sl-SI" sz="6600" i="1" dirty="0">
                <a:solidFill>
                  <a:schemeClr val="tx1"/>
                </a:solidFill>
                <a:latin typeface="ZurichCalligraphic" pitchFamily="2" charset="0"/>
              </a:rPr>
              <a:t/>
            </a:r>
            <a:br>
              <a:rPr lang="sl-SI" sz="6600" i="1" dirty="0">
                <a:solidFill>
                  <a:schemeClr val="tx1"/>
                </a:solidFill>
                <a:latin typeface="ZurichCalligraphic" pitchFamily="2" charset="0"/>
              </a:rPr>
            </a:br>
            <a:r>
              <a:rPr lang="sl-SI" sz="6600" i="1" dirty="0">
                <a:solidFill>
                  <a:schemeClr val="tx1"/>
                </a:solidFill>
                <a:latin typeface="ZurichCalligraphic" pitchFamily="2" charset="0"/>
              </a:rPr>
              <a:t/>
            </a:r>
            <a:br>
              <a:rPr lang="sl-SI" sz="6600" i="1" dirty="0">
                <a:solidFill>
                  <a:schemeClr val="tx1"/>
                </a:solidFill>
                <a:latin typeface="ZurichCalligraphic" pitchFamily="2" charset="0"/>
              </a:rPr>
            </a:br>
            <a:r>
              <a:rPr lang="sl-SI" sz="7300" i="1" dirty="0">
                <a:solidFill>
                  <a:schemeClr val="tx1"/>
                </a:solidFill>
                <a:effectLst>
                  <a:outerShdw blurRad="38100" dist="38100" dir="2700000" algn="tl">
                    <a:srgbClr val="C0C0C0"/>
                  </a:outerShdw>
                </a:effectLst>
                <a:latin typeface="Trebuchet MS" pitchFamily="34" charset="0"/>
              </a:rPr>
              <a:t>VPIS V SREDNJE </a:t>
            </a:r>
            <a:br>
              <a:rPr lang="sl-SI" sz="7300" i="1" dirty="0">
                <a:solidFill>
                  <a:schemeClr val="tx1"/>
                </a:solidFill>
                <a:effectLst>
                  <a:outerShdw blurRad="38100" dist="38100" dir="2700000" algn="tl">
                    <a:srgbClr val="C0C0C0"/>
                  </a:outerShdw>
                </a:effectLst>
                <a:latin typeface="Trebuchet MS" pitchFamily="34" charset="0"/>
              </a:rPr>
            </a:br>
            <a:r>
              <a:rPr lang="sl-SI" sz="7300" i="1" dirty="0">
                <a:solidFill>
                  <a:schemeClr val="tx1"/>
                </a:solidFill>
                <a:effectLst>
                  <a:outerShdw blurRad="38100" dist="38100" dir="2700000" algn="tl">
                    <a:srgbClr val="C0C0C0"/>
                  </a:outerShdw>
                </a:effectLst>
                <a:latin typeface="Trebuchet MS" pitchFamily="34" charset="0"/>
              </a:rPr>
              <a:t>ŠOLE</a:t>
            </a:r>
            <a:r>
              <a:rPr lang="sl-SI" sz="7300" i="1" dirty="0">
                <a:solidFill>
                  <a:schemeClr val="tx1"/>
                </a:solidFill>
                <a:latin typeface="Trebuchet MS" pitchFamily="34" charset="0"/>
              </a:rPr>
              <a:t> </a:t>
            </a:r>
          </a:p>
        </p:txBody>
      </p:sp>
      <p:sp>
        <p:nvSpPr>
          <p:cNvPr id="2051" name="Rectangle 3"/>
          <p:cNvSpPr>
            <a:spLocks noGrp="1" noChangeArrowheads="1"/>
          </p:cNvSpPr>
          <p:nvPr>
            <p:ph type="subTitle" idx="1"/>
          </p:nvPr>
        </p:nvSpPr>
        <p:spPr>
          <a:xfrm>
            <a:off x="1500166" y="3143248"/>
            <a:ext cx="6672234" cy="1103312"/>
          </a:xfrm>
        </p:spPr>
        <p:txBody>
          <a:bodyPr rtlCol="0">
            <a:normAutofit fontScale="25000" lnSpcReduction="20000"/>
          </a:bodyPr>
          <a:lstStyle/>
          <a:p>
            <a:pPr algn="ctr" fontAlgn="auto">
              <a:lnSpc>
                <a:spcPct val="80000"/>
              </a:lnSpc>
              <a:spcAft>
                <a:spcPts val="0"/>
              </a:spcAft>
              <a:buFont typeface="Wingdings 2"/>
              <a:buNone/>
              <a:defRPr/>
            </a:pPr>
            <a:endParaRPr lang="sl-SI" sz="2400" i="1" dirty="0">
              <a:latin typeface="ZurichCalligraphic" pitchFamily="2" charset="0"/>
            </a:endParaRPr>
          </a:p>
          <a:p>
            <a:pPr algn="ctr" fontAlgn="auto">
              <a:lnSpc>
                <a:spcPct val="80000"/>
              </a:lnSpc>
              <a:spcAft>
                <a:spcPts val="0"/>
              </a:spcAft>
              <a:buFont typeface="Wingdings 2"/>
              <a:buNone/>
              <a:defRPr/>
            </a:pPr>
            <a:r>
              <a:rPr lang="sl-SI" sz="21600" i="1" dirty="0" smtClean="0">
                <a:latin typeface="ZurichCalligraphic" pitchFamily="2" charset="0"/>
              </a:rPr>
              <a:t>2021/2022</a:t>
            </a:r>
          </a:p>
          <a:p>
            <a:pPr algn="ctr" fontAlgn="auto">
              <a:lnSpc>
                <a:spcPct val="80000"/>
              </a:lnSpc>
              <a:spcAft>
                <a:spcPts val="0"/>
              </a:spcAft>
              <a:buFont typeface="Wingdings 2"/>
              <a:buNone/>
              <a:defRPr/>
            </a:pPr>
            <a:endParaRPr lang="sl-SI" sz="4500" i="1" dirty="0" smtClean="0">
              <a:latin typeface="ZurichCalligraphic" pitchFamily="2" charset="0"/>
            </a:endParaRPr>
          </a:p>
          <a:p>
            <a:pPr algn="r" fontAlgn="auto">
              <a:lnSpc>
                <a:spcPct val="80000"/>
              </a:lnSpc>
              <a:spcAft>
                <a:spcPts val="0"/>
              </a:spcAft>
              <a:buFont typeface="Wingdings 2"/>
              <a:buNone/>
              <a:defRPr/>
            </a:pPr>
            <a:r>
              <a:rPr lang="sl-SI" sz="6400" dirty="0" smtClean="0">
                <a:latin typeface="Trebuchet MS" pitchFamily="34" charset="0"/>
              </a:rPr>
              <a:t>Bistrica, februar </a:t>
            </a:r>
            <a:r>
              <a:rPr lang="sl-SI" sz="6400" dirty="0" smtClean="0">
                <a:latin typeface="Trebuchet MS" pitchFamily="34" charset="0"/>
              </a:rPr>
              <a:t>2022</a:t>
            </a:r>
            <a:endParaRPr lang="sl-SI" sz="6400" dirty="0">
              <a:latin typeface="Trebuchet MS" pitchFamily="34" charset="0"/>
            </a:endParaRPr>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7024687" cy="1143000"/>
          </a:xfrm>
        </p:spPr>
        <p:txBody>
          <a:bodyPr/>
          <a:lstStyle/>
          <a:p>
            <a:pPr algn="ctr"/>
            <a:r>
              <a:rPr lang="sl-SI" sz="3600" i="1" u="sng" dirty="0" smtClean="0"/>
              <a:t>PROGRAMi </a:t>
            </a:r>
            <a:r>
              <a:rPr lang="sl-SI" sz="3600" i="1" u="sng" dirty="0"/>
              <a:t>V VAJENIŠKI OBLIKI </a:t>
            </a:r>
            <a:endParaRPr lang="en-US" sz="3600" dirty="0"/>
          </a:p>
        </p:txBody>
      </p:sp>
      <p:sp>
        <p:nvSpPr>
          <p:cNvPr id="3" name="Content Placeholder 2"/>
          <p:cNvSpPr>
            <a:spLocks noGrp="1"/>
          </p:cNvSpPr>
          <p:nvPr>
            <p:ph idx="1"/>
          </p:nvPr>
        </p:nvSpPr>
        <p:spPr>
          <a:xfrm>
            <a:off x="1043608" y="2564904"/>
            <a:ext cx="6777037" cy="3508375"/>
          </a:xfrm>
        </p:spPr>
        <p:txBody>
          <a:bodyPr/>
          <a:lstStyle/>
          <a:p>
            <a:r>
              <a:rPr lang="sl-SI" sz="1400" b="1" dirty="0"/>
              <a:t>Mizar</a:t>
            </a:r>
            <a:r>
              <a:rPr lang="sl-SI" sz="1400" dirty="0"/>
              <a:t> na </a:t>
            </a:r>
            <a:r>
              <a:rPr lang="sl-SI" sz="1400" u="sng" dirty="0" smtClean="0"/>
              <a:t>Šolskem </a:t>
            </a:r>
            <a:r>
              <a:rPr lang="sl-SI" sz="1400" u="sng" dirty="0"/>
              <a:t>centru Škofja Loka</a:t>
            </a:r>
            <a:r>
              <a:rPr lang="sl-SI" sz="1400" dirty="0"/>
              <a:t>,</a:t>
            </a:r>
            <a:r>
              <a:rPr lang="en-US" sz="1400" dirty="0"/>
              <a:t> </a:t>
            </a:r>
            <a:endParaRPr lang="en-US" sz="1400" dirty="0" smtClean="0"/>
          </a:p>
          <a:p>
            <a:pPr marL="342900" lvl="1"/>
            <a:r>
              <a:rPr lang="sl-SI" sz="1400" b="1" dirty="0"/>
              <a:t>Kamnosek</a:t>
            </a:r>
            <a:r>
              <a:rPr lang="sl-SI" sz="1400" dirty="0"/>
              <a:t> na </a:t>
            </a:r>
            <a:r>
              <a:rPr lang="sl-SI" sz="1400" u="sng" dirty="0"/>
              <a:t>Srednji gradbeni, geodetski in okoljevarstveni šoli Ljubljana</a:t>
            </a:r>
            <a:r>
              <a:rPr lang="sl-SI" sz="1400" dirty="0"/>
              <a:t>, </a:t>
            </a:r>
            <a:endParaRPr lang="en-US" sz="1400" dirty="0"/>
          </a:p>
          <a:p>
            <a:r>
              <a:rPr lang="sl-SI" sz="1400" b="1" dirty="0"/>
              <a:t>Oblikovalec kovin -orodjar</a:t>
            </a:r>
            <a:r>
              <a:rPr lang="sl-SI" sz="1400" dirty="0"/>
              <a:t> na </a:t>
            </a:r>
            <a:r>
              <a:rPr lang="sl-SI" sz="1400" u="sng" dirty="0"/>
              <a:t>Strokovnem izobraževalnem centru, Srednji poklicni in strokovni šoli Bežigrad, Šolskemu centru Škofja Loka, </a:t>
            </a:r>
            <a:endParaRPr lang="sl-SI" sz="1400" u="sng" dirty="0" smtClean="0"/>
          </a:p>
          <a:p>
            <a:pPr marL="342900" lvl="1"/>
            <a:r>
              <a:rPr lang="sl-SI" sz="1400" b="1" dirty="0"/>
              <a:t>Papirničar </a:t>
            </a:r>
            <a:r>
              <a:rPr lang="sl-SI" sz="1400" u="sng" dirty="0"/>
              <a:t>na Strokovnem izobraževalnem centru, Srednji poklicni in strokovni šoli Bežigrad </a:t>
            </a:r>
            <a:r>
              <a:rPr lang="sl-SI" sz="1400" dirty="0"/>
              <a:t>(program se bo izvajal samo v vajeniški obliki), </a:t>
            </a:r>
            <a:endParaRPr lang="sl-SI" sz="1400" dirty="0" smtClean="0"/>
          </a:p>
          <a:p>
            <a:pPr marL="342900" lvl="1"/>
            <a:r>
              <a:rPr lang="sl-SI" sz="1400" b="1" dirty="0"/>
              <a:t>Slikopleskar – črkoslikar</a:t>
            </a:r>
            <a:r>
              <a:rPr lang="sl-SI" sz="1400" u="sng" dirty="0"/>
              <a:t> na Šolskem centru Kranj</a:t>
            </a:r>
            <a:r>
              <a:rPr lang="en-US" sz="1400" dirty="0"/>
              <a:t> </a:t>
            </a:r>
            <a:endParaRPr lang="en-US" sz="1400" dirty="0" smtClean="0"/>
          </a:p>
          <a:p>
            <a:pPr marL="342900" lvl="1"/>
            <a:r>
              <a:rPr lang="sl-SI" sz="1400" b="1" dirty="0"/>
              <a:t>Strojni mehanik</a:t>
            </a:r>
            <a:r>
              <a:rPr lang="sl-SI" sz="1400" u="sng" dirty="0"/>
              <a:t> na </a:t>
            </a:r>
            <a:r>
              <a:rPr lang="sl-SI" sz="1400" u="sng" dirty="0" smtClean="0"/>
              <a:t>Šolskem </a:t>
            </a:r>
            <a:r>
              <a:rPr lang="sl-SI" sz="1400" u="sng" dirty="0"/>
              <a:t>centru Škofja Loka</a:t>
            </a:r>
            <a:r>
              <a:rPr lang="en-US" sz="1400" dirty="0"/>
              <a:t> </a:t>
            </a:r>
            <a:endParaRPr lang="en-US" sz="1400" dirty="0" smtClean="0"/>
          </a:p>
          <a:p>
            <a:pPr marL="342900" lvl="1"/>
            <a:r>
              <a:rPr lang="sl-SI" sz="1400" b="1" dirty="0"/>
              <a:t>Zidar</a:t>
            </a:r>
            <a:r>
              <a:rPr lang="sl-SI" sz="1400" dirty="0"/>
              <a:t> na </a:t>
            </a:r>
            <a:r>
              <a:rPr lang="sl-SI" sz="1400" u="sng" dirty="0"/>
              <a:t>Šolskem centru Kranj, </a:t>
            </a:r>
            <a:endParaRPr lang="sl-SI" sz="1400" u="sng" dirty="0" smtClean="0"/>
          </a:p>
          <a:p>
            <a:pPr marL="342900" lvl="1"/>
            <a:r>
              <a:rPr lang="sl-SI" sz="1400" b="1" dirty="0"/>
              <a:t>Elektrikar</a:t>
            </a:r>
            <a:r>
              <a:rPr lang="sl-SI" sz="1400" dirty="0"/>
              <a:t> na </a:t>
            </a:r>
            <a:r>
              <a:rPr lang="sl-SI" sz="1400" u="sng" dirty="0"/>
              <a:t>Šolskem centru Kranj </a:t>
            </a:r>
            <a:endParaRPr lang="sl-SI" sz="1400" u="sng" dirty="0" smtClean="0"/>
          </a:p>
          <a:p>
            <a:pPr marL="342900" lvl="1"/>
            <a:r>
              <a:rPr lang="sl-SI" sz="1400" b="1" dirty="0"/>
              <a:t>Mehatronik operater</a:t>
            </a:r>
            <a:r>
              <a:rPr lang="sl-SI" sz="1400" dirty="0"/>
              <a:t> </a:t>
            </a:r>
            <a:r>
              <a:rPr lang="sl-SI" sz="1400" dirty="0" smtClean="0"/>
              <a:t>na</a:t>
            </a:r>
            <a:r>
              <a:rPr lang="sl-SI" sz="1400" u="sng" dirty="0"/>
              <a:t> </a:t>
            </a:r>
            <a:r>
              <a:rPr lang="sl-SI" sz="1400" u="sng" dirty="0" smtClean="0"/>
              <a:t>Šolskem </a:t>
            </a:r>
            <a:r>
              <a:rPr lang="sl-SI" sz="1400" u="sng" dirty="0"/>
              <a:t>centru Kranj</a:t>
            </a:r>
            <a:r>
              <a:rPr lang="en-US" sz="1400" dirty="0"/>
              <a:t> </a:t>
            </a:r>
            <a:endParaRPr lang="en-US" sz="1400" dirty="0" smtClean="0"/>
          </a:p>
          <a:p>
            <a:pPr marL="342900" lvl="1"/>
            <a:r>
              <a:rPr lang="sl-SI" sz="1400" b="1" dirty="0"/>
              <a:t>Avtoserviser in Avtokaroserist</a:t>
            </a:r>
            <a:r>
              <a:rPr lang="en-US" sz="1400" dirty="0"/>
              <a:t> </a:t>
            </a:r>
            <a:r>
              <a:rPr lang="sl-SI" sz="1400" dirty="0"/>
              <a:t>na </a:t>
            </a:r>
            <a:r>
              <a:rPr lang="sl-SI" sz="1400" u="sng" dirty="0"/>
              <a:t>Šolskemu centru Škofja Loka</a:t>
            </a:r>
            <a:endParaRPr lang="en-US" sz="1400" dirty="0"/>
          </a:p>
          <a:p>
            <a:pPr marL="342900" lvl="1"/>
            <a:endParaRPr lang="en-US" sz="1600" dirty="0" smtClean="0"/>
          </a:p>
        </p:txBody>
      </p:sp>
      <p:sp>
        <p:nvSpPr>
          <p:cNvPr id="4" name="Rectangle 3"/>
          <p:cNvSpPr/>
          <p:nvPr/>
        </p:nvSpPr>
        <p:spPr>
          <a:xfrm>
            <a:off x="1043608" y="1772816"/>
            <a:ext cx="7056784" cy="569900"/>
          </a:xfrm>
          <a:prstGeom prst="rect">
            <a:avLst/>
          </a:prstGeom>
        </p:spPr>
        <p:txBody>
          <a:bodyPr wrap="square">
            <a:spAutoFit/>
          </a:bodyPr>
          <a:lstStyle/>
          <a:p>
            <a:r>
              <a:rPr lang="sl-SI" dirty="0"/>
              <a:t>večji del izobraževanja </a:t>
            </a:r>
            <a:r>
              <a:rPr lang="sl-SI" dirty="0" smtClean="0"/>
              <a:t>se izvede </a:t>
            </a:r>
            <a:r>
              <a:rPr lang="sl-SI" dirty="0"/>
              <a:t>pri delodajalcu</a:t>
            </a:r>
            <a:r>
              <a:rPr lang="en-US" dirty="0"/>
              <a:t> </a:t>
            </a:r>
            <a:r>
              <a:rPr lang="en-US" dirty="0" smtClean="0"/>
              <a:t>(</a:t>
            </a:r>
            <a:r>
              <a:rPr lang="sl-SI" dirty="0"/>
              <a:t>vsaj polovica oziroma 50 % izobraževalnega </a:t>
            </a:r>
            <a:r>
              <a:rPr lang="sl-SI" dirty="0" smtClean="0"/>
              <a:t>programa)</a:t>
            </a:r>
            <a:endParaRPr lang="en-US" dirty="0"/>
          </a:p>
        </p:txBody>
      </p:sp>
    </p:spTree>
    <p:extLst>
      <p:ext uri="{BB962C8B-B14F-4D97-AF65-F5344CB8AC3E}">
        <p14:creationId xmlns:p14="http://schemas.microsoft.com/office/powerpoint/2010/main" val="2380328454"/>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1000100" y="714356"/>
            <a:ext cx="7024687" cy="1143000"/>
          </a:xfrm>
        </p:spPr>
        <p:txBody>
          <a:bodyPr rtlCol="0">
            <a:normAutofit/>
          </a:bodyPr>
          <a:lstStyle/>
          <a:p>
            <a:pPr algn="ctr" fontAlgn="auto">
              <a:spcAft>
                <a:spcPts val="0"/>
              </a:spcAft>
              <a:defRPr/>
            </a:pPr>
            <a:r>
              <a:rPr lang="sl-SI" b="1" dirty="0">
                <a:solidFill>
                  <a:schemeClr val="tx1"/>
                </a:solidFill>
                <a:effectLst>
                  <a:outerShdw blurRad="38100" dist="38100" dir="2700000" algn="tl">
                    <a:srgbClr val="C0C0C0"/>
                  </a:outerShdw>
                </a:effectLst>
                <a:latin typeface="Trebuchet MS" pitchFamily="34" charset="0"/>
              </a:rPr>
              <a:t>PRIJAVA ZA VPIS IN ROKI</a:t>
            </a:r>
          </a:p>
        </p:txBody>
      </p:sp>
      <p:sp>
        <p:nvSpPr>
          <p:cNvPr id="299011" name="Rectangle 3"/>
          <p:cNvSpPr>
            <a:spLocks noGrp="1" noChangeArrowheads="1"/>
          </p:cNvSpPr>
          <p:nvPr>
            <p:ph idx="1"/>
          </p:nvPr>
        </p:nvSpPr>
        <p:spPr>
          <a:xfrm>
            <a:off x="1042988" y="2143116"/>
            <a:ext cx="6777037" cy="3689359"/>
          </a:xfrm>
          <a:solidFill>
            <a:schemeClr val="bg2">
              <a:lumMod val="60000"/>
              <a:lumOff val="40000"/>
            </a:schemeClr>
          </a:solidFill>
        </p:spPr>
        <p:style>
          <a:lnRef idx="2">
            <a:schemeClr val="accent1"/>
          </a:lnRef>
          <a:fillRef idx="1">
            <a:schemeClr val="lt1"/>
          </a:fillRef>
          <a:effectRef idx="0">
            <a:schemeClr val="accent1"/>
          </a:effectRef>
          <a:fontRef idx="minor">
            <a:schemeClr val="dk1"/>
          </a:fontRef>
        </p:style>
        <p:txBody>
          <a:bodyPr rtlCol="0">
            <a:normAutofit/>
          </a:bodyPr>
          <a:lstStyle/>
          <a:p>
            <a:pPr marL="274320" indent="-274320" fontAlgn="auto">
              <a:lnSpc>
                <a:spcPct val="80000"/>
              </a:lnSpc>
              <a:spcAft>
                <a:spcPts val="0"/>
              </a:spcAft>
              <a:buFontTx/>
              <a:buChar char="•"/>
              <a:defRPr/>
            </a:pPr>
            <a:endParaRPr lang="sl-SI" sz="2000" b="1" dirty="0" smtClean="0">
              <a:effectLst>
                <a:outerShdw blurRad="38100" dist="38100" dir="2700000" algn="tl">
                  <a:srgbClr val="000000">
                    <a:alpha val="43137"/>
                  </a:srgbClr>
                </a:outerShdw>
              </a:effectLst>
              <a:latin typeface="Trebuchet MS" pitchFamily="34" charset="0"/>
            </a:endParaRPr>
          </a:p>
          <a:p>
            <a:pPr marL="274320" indent="-274320" algn="ctr" fontAlgn="auto">
              <a:lnSpc>
                <a:spcPct val="80000"/>
              </a:lnSpc>
              <a:spcAft>
                <a:spcPts val="0"/>
              </a:spcAft>
              <a:buNone/>
              <a:defRPr/>
            </a:pPr>
            <a:r>
              <a:rPr lang="sl-SI" sz="2000" b="1" dirty="0" smtClean="0">
                <a:effectLst>
                  <a:outerShdw blurRad="38100" dist="38100" dir="2700000" algn="tl">
                    <a:srgbClr val="000000">
                      <a:alpha val="43137"/>
                    </a:srgbClr>
                  </a:outerShdw>
                </a:effectLst>
              </a:rPr>
              <a:t>PRIJAVNICO JE POTREBNO ODDATI NAJKASNEJE</a:t>
            </a:r>
          </a:p>
          <a:p>
            <a:pPr marL="274320" indent="-274320" fontAlgn="auto">
              <a:lnSpc>
                <a:spcPct val="80000"/>
              </a:lnSpc>
              <a:spcAft>
                <a:spcPts val="0"/>
              </a:spcAft>
              <a:buFont typeface="Wingdings" pitchFamily="2" charset="2"/>
              <a:buNone/>
              <a:defRPr/>
            </a:pPr>
            <a:r>
              <a:rPr lang="sl-SI" sz="2000" b="1" dirty="0" smtClean="0"/>
              <a:t>			</a:t>
            </a:r>
          </a:p>
          <a:p>
            <a:pPr marL="274320" indent="-274320" algn="ctr" fontAlgn="auto">
              <a:lnSpc>
                <a:spcPct val="80000"/>
              </a:lnSpc>
              <a:spcAft>
                <a:spcPts val="0"/>
              </a:spcAft>
              <a:buFont typeface="Wingdings" pitchFamily="2" charset="2"/>
              <a:buNone/>
              <a:defRPr/>
            </a:pPr>
            <a:r>
              <a:rPr lang="sl-SI" sz="2800" b="1" u="sng" dirty="0" smtClean="0">
                <a:solidFill>
                  <a:schemeClr val="tx1"/>
                </a:solidFill>
                <a:effectLst>
                  <a:outerShdw blurRad="38100" dist="38100" dir="2700000" algn="tl">
                    <a:srgbClr val="000000">
                      <a:alpha val="43137"/>
                    </a:srgbClr>
                  </a:outerShdw>
                </a:effectLst>
              </a:rPr>
              <a:t>Do 4. APRILA 2022</a:t>
            </a:r>
          </a:p>
          <a:p>
            <a:pPr marL="274320" indent="-274320" fontAlgn="auto">
              <a:lnSpc>
                <a:spcPct val="80000"/>
              </a:lnSpc>
              <a:spcAft>
                <a:spcPts val="0"/>
              </a:spcAft>
              <a:buFont typeface="Wingdings" pitchFamily="2" charset="2"/>
              <a:buNone/>
              <a:defRPr/>
            </a:pPr>
            <a:endParaRPr lang="sl-SI" sz="2800" b="1" u="sng" dirty="0" smtClean="0">
              <a:solidFill>
                <a:srgbClr val="FF5050"/>
              </a:solidFill>
            </a:endParaRPr>
          </a:p>
          <a:p>
            <a:pPr marL="274320" indent="-274320" fontAlgn="auto">
              <a:lnSpc>
                <a:spcPct val="80000"/>
              </a:lnSpc>
              <a:spcAft>
                <a:spcPts val="0"/>
              </a:spcAft>
              <a:buFontTx/>
              <a:buChar char="•"/>
              <a:defRPr/>
            </a:pPr>
            <a:r>
              <a:rPr lang="sl-SI" sz="2000" b="1" u="sng" dirty="0" smtClean="0">
                <a:solidFill>
                  <a:srgbClr val="FF0000"/>
                </a:solidFill>
              </a:rPr>
              <a:t>OB PRIJAVI JE POTREBNO PREDLOŽITI:</a:t>
            </a:r>
            <a:endParaRPr lang="sl-SI" sz="2000" b="1" dirty="0" smtClean="0">
              <a:solidFill>
                <a:srgbClr val="FF0000"/>
              </a:solidFill>
            </a:endParaRPr>
          </a:p>
          <a:p>
            <a:pPr marL="640080" lvl="1" indent="-274320" fontAlgn="auto">
              <a:lnSpc>
                <a:spcPct val="80000"/>
              </a:lnSpc>
              <a:spcAft>
                <a:spcPts val="0"/>
              </a:spcAft>
              <a:buFont typeface="Courier New" pitchFamily="49" charset="0"/>
              <a:buChar char="o"/>
              <a:defRPr/>
            </a:pPr>
            <a:r>
              <a:rPr lang="sl-SI" sz="2000" b="1" dirty="0" smtClean="0">
                <a:solidFill>
                  <a:schemeClr val="tx1"/>
                </a:solidFill>
              </a:rPr>
              <a:t>potrdilo o psihofizičnih sposobnostih,</a:t>
            </a:r>
          </a:p>
          <a:p>
            <a:pPr marL="640080" lvl="1" indent="-274320" fontAlgn="auto">
              <a:lnSpc>
                <a:spcPct val="80000"/>
              </a:lnSpc>
              <a:spcAft>
                <a:spcPts val="0"/>
              </a:spcAft>
              <a:buFont typeface="Wingdings" pitchFamily="2" charset="2"/>
              <a:buNone/>
              <a:defRPr/>
            </a:pPr>
            <a:endParaRPr lang="sl-SI" sz="2000" b="1" dirty="0" smtClean="0">
              <a:solidFill>
                <a:schemeClr val="tx1"/>
              </a:solidFill>
            </a:endParaRPr>
          </a:p>
          <a:p>
            <a:pPr marL="640080" lvl="1" indent="-274320" fontAlgn="auto">
              <a:lnSpc>
                <a:spcPct val="80000"/>
              </a:lnSpc>
              <a:spcAft>
                <a:spcPts val="0"/>
              </a:spcAft>
              <a:buFont typeface="Wingdings 2"/>
              <a:buChar char=""/>
              <a:defRPr/>
            </a:pPr>
            <a:r>
              <a:rPr lang="sl-SI" sz="2000" b="1" dirty="0" smtClean="0">
                <a:solidFill>
                  <a:schemeClr val="tx1"/>
                </a:solidFill>
              </a:rPr>
              <a:t>potrdilo o izpolnjevanju športnih pogojev,(če ga ni izdala šola, ki izvaja program Gimnazija - športni oddelek).</a:t>
            </a:r>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2988" y="1027113"/>
            <a:ext cx="7024687" cy="601687"/>
          </a:xfrm>
        </p:spPr>
        <p:txBody>
          <a:bodyPr/>
          <a:lstStyle/>
          <a:p>
            <a:pPr algn="ctr"/>
            <a:r>
              <a:rPr lang="sl-SI" b="1" dirty="0" smtClean="0">
                <a:solidFill>
                  <a:srgbClr val="FF0000"/>
                </a:solidFill>
              </a:rPr>
              <a:t>Izpolnjevanje prijavnice</a:t>
            </a:r>
            <a:endParaRPr lang="sl-SI" b="1" dirty="0">
              <a:solidFill>
                <a:srgbClr val="FF0000"/>
              </a:solidFill>
            </a:endParaRPr>
          </a:p>
        </p:txBody>
      </p:sp>
      <p:sp>
        <p:nvSpPr>
          <p:cNvPr id="3" name="Ograda vsebine 2"/>
          <p:cNvSpPr>
            <a:spLocks noGrp="1"/>
          </p:cNvSpPr>
          <p:nvPr>
            <p:ph idx="1"/>
          </p:nvPr>
        </p:nvSpPr>
        <p:spPr>
          <a:xfrm>
            <a:off x="1042988" y="1916832"/>
            <a:ext cx="6777037" cy="4464496"/>
          </a:xfrm>
        </p:spPr>
        <p:txBody>
          <a:bodyPr/>
          <a:lstStyle/>
          <a:p>
            <a:pPr algn="ctr"/>
            <a:r>
              <a:rPr lang="sl-SI" dirty="0" smtClean="0"/>
              <a:t>Izpolnjeno prijavnico prineseš v šolo, jo pregledamo in dopolnimo</a:t>
            </a:r>
          </a:p>
          <a:p>
            <a:pPr algn="ctr">
              <a:buNone/>
            </a:pPr>
            <a:r>
              <a:rPr lang="sl-SI" sz="3200" b="1" dirty="0" smtClean="0"/>
              <a:t>KDAJ?</a:t>
            </a:r>
          </a:p>
          <a:p>
            <a:pPr algn="ctr">
              <a:buNone/>
            </a:pPr>
            <a:r>
              <a:rPr lang="sl-SI" sz="2800" b="1" dirty="0" smtClean="0">
                <a:solidFill>
                  <a:srgbClr val="FF0000"/>
                </a:solidFill>
              </a:rPr>
              <a:t>17. marca - 9.b  (3.šolska ura) v LUM</a:t>
            </a:r>
          </a:p>
          <a:p>
            <a:pPr algn="ctr">
              <a:buNone/>
            </a:pPr>
            <a:r>
              <a:rPr lang="sl-SI" sz="2800" b="1" dirty="0" smtClean="0">
                <a:solidFill>
                  <a:srgbClr val="FF0000"/>
                </a:solidFill>
              </a:rPr>
              <a:t>17. marca - 9.a  (6. šolsko ura) v LUM</a:t>
            </a:r>
          </a:p>
          <a:p>
            <a:endParaRPr lang="sl-SI" sz="1800" dirty="0" smtClean="0"/>
          </a:p>
          <a:p>
            <a:endParaRPr lang="sl-SI" sz="1800" dirty="0"/>
          </a:p>
          <a:p>
            <a:r>
              <a:rPr lang="sl-SI" sz="1800" dirty="0" smtClean="0"/>
              <a:t>Na izpolnjevanje prinesti s seboj že izpolnjeno natisnjeno prijavnico </a:t>
            </a:r>
          </a:p>
          <a:p>
            <a:pPr>
              <a:buNone/>
            </a:pPr>
            <a:endParaRPr lang="sl-SI" dirty="0" smtClean="0"/>
          </a:p>
          <a:p>
            <a:endParaRPr lang="sl-SI" dirty="0"/>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6" name="Rectangle 4"/>
          <p:cNvSpPr>
            <a:spLocks noGrp="1" noChangeArrowheads="1"/>
          </p:cNvSpPr>
          <p:nvPr>
            <p:ph type="title"/>
          </p:nvPr>
        </p:nvSpPr>
        <p:spPr>
          <a:xfrm>
            <a:off x="1331913" y="260350"/>
            <a:ext cx="7313612" cy="1143000"/>
          </a:xfrm>
        </p:spPr>
        <p:txBody>
          <a:bodyPr rtlCol="0">
            <a:normAutofit/>
          </a:bodyPr>
          <a:lstStyle/>
          <a:p>
            <a:pPr algn="ctr" fontAlgn="auto">
              <a:spcAft>
                <a:spcPts val="0"/>
              </a:spcAft>
              <a:buClr>
                <a:schemeClr val="tx1"/>
              </a:buClr>
              <a:buSzPct val="90000"/>
              <a:buFontTx/>
              <a:buChar char="•"/>
              <a:defRPr/>
            </a:pPr>
            <a:endParaRPr lang="sl-SI" sz="2400" b="1" dirty="0" smtClean="0">
              <a:solidFill>
                <a:schemeClr val="hlink"/>
              </a:solidFill>
              <a:latin typeface="Trebuchet MS"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0820556"/>
              </p:ext>
            </p:extLst>
          </p:nvPr>
        </p:nvGraphicFramePr>
        <p:xfrm>
          <a:off x="1370013" y="928671"/>
          <a:ext cx="6988175" cy="45005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i="1" u="sng" dirty="0"/>
              <a:t>MERILA ZA IZBIRO V PRIMERU OMEJITVE VPISA</a:t>
            </a:r>
            <a:r>
              <a:rPr lang="en-US" dirty="0"/>
              <a:t> </a:t>
            </a:r>
          </a:p>
        </p:txBody>
      </p:sp>
      <p:sp>
        <p:nvSpPr>
          <p:cNvPr id="3" name="Content Placeholder 2"/>
          <p:cNvSpPr>
            <a:spLocks noGrp="1"/>
          </p:cNvSpPr>
          <p:nvPr>
            <p:ph idx="1"/>
          </p:nvPr>
        </p:nvSpPr>
        <p:spPr/>
        <p:txBody>
          <a:bodyPr/>
          <a:lstStyle/>
          <a:p>
            <a:r>
              <a:rPr lang="sl-SI" sz="2000" dirty="0"/>
              <a:t>obveščeni najpozneje do 27. maja 2022</a:t>
            </a:r>
            <a:r>
              <a:rPr lang="en-US" sz="2000" dirty="0"/>
              <a:t> </a:t>
            </a:r>
            <a:endParaRPr lang="en-US" sz="2000" dirty="0" smtClean="0"/>
          </a:p>
          <a:p>
            <a:endParaRPr lang="en-US" sz="2000" dirty="0" smtClean="0"/>
          </a:p>
          <a:p>
            <a:endParaRPr lang="en-US" sz="2000" dirty="0" smtClean="0"/>
          </a:p>
          <a:p>
            <a:r>
              <a:rPr lang="sl-SI" sz="2000" b="1" dirty="0" smtClean="0"/>
              <a:t>Učni uspeh: </a:t>
            </a:r>
            <a:r>
              <a:rPr lang="sl-SI" sz="2000" dirty="0"/>
              <a:t>zaključne ocene obveznih predmetov  iz 7., 8.  in 9. razreda osnovne </a:t>
            </a:r>
            <a:r>
              <a:rPr lang="sl-SI" sz="2000" dirty="0" smtClean="0"/>
              <a:t>šole (največ 175točk)</a:t>
            </a:r>
          </a:p>
          <a:p>
            <a:r>
              <a:rPr lang="sl-SI" sz="2000" dirty="0"/>
              <a:t>Umetniška </a:t>
            </a:r>
            <a:r>
              <a:rPr lang="sl-SI" sz="2000" dirty="0" smtClean="0"/>
              <a:t>gimnazija- </a:t>
            </a:r>
            <a:r>
              <a:rPr lang="sl-SI" sz="2000" b="1" dirty="0" smtClean="0"/>
              <a:t>preizkus nadarjenosti</a:t>
            </a:r>
            <a:r>
              <a:rPr lang="sl-SI" sz="2000" dirty="0" smtClean="0"/>
              <a:t>, </a:t>
            </a:r>
            <a:r>
              <a:rPr lang="sl-SI" sz="2000" dirty="0"/>
              <a:t>Gimnazija, športni </a:t>
            </a:r>
            <a:r>
              <a:rPr lang="sl-SI" sz="2000" dirty="0" smtClean="0"/>
              <a:t>oddelek- </a:t>
            </a:r>
            <a:r>
              <a:rPr lang="sl-SI" sz="2000" b="1" dirty="0" smtClean="0"/>
              <a:t>športni dosežki</a:t>
            </a:r>
            <a:r>
              <a:rPr lang="en-US" sz="2000" b="1" dirty="0" smtClean="0"/>
              <a:t>  </a:t>
            </a:r>
            <a:endParaRPr lang="sl-SI" sz="2000" b="1" dirty="0" smtClean="0"/>
          </a:p>
          <a:p>
            <a:r>
              <a:rPr lang="sl-SI" sz="2000" b="1" dirty="0" smtClean="0"/>
              <a:t>NPZ- SLJ in MAT</a:t>
            </a:r>
            <a:r>
              <a:rPr lang="sl-SI" sz="2000" dirty="0" smtClean="0"/>
              <a:t>(če se na </a:t>
            </a:r>
            <a:r>
              <a:rPr lang="sl-SI" sz="2000" dirty="0"/>
              <a:t>spodnji meji razvrsti več kandidatov z istim številom točk</a:t>
            </a:r>
            <a:r>
              <a:rPr lang="en-US" sz="2000" dirty="0"/>
              <a:t> </a:t>
            </a:r>
            <a:r>
              <a:rPr lang="en-US" sz="2000" dirty="0" smtClean="0"/>
              <a:t>)</a:t>
            </a:r>
            <a:endParaRPr lang="en-US" sz="2000" dirty="0"/>
          </a:p>
          <a:p>
            <a:endParaRPr lang="en-US" dirty="0"/>
          </a:p>
        </p:txBody>
      </p:sp>
    </p:spTree>
    <p:extLst>
      <p:ext uri="{BB962C8B-B14F-4D97-AF65-F5344CB8AC3E}">
        <p14:creationId xmlns:p14="http://schemas.microsoft.com/office/powerpoint/2010/main" val="3796959872"/>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07504" y="0"/>
            <a:ext cx="8928992" cy="6858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611560" y="188640"/>
            <a:ext cx="1440780" cy="745703"/>
          </a:xfrm>
        </p:spPr>
        <p:txBody>
          <a:bodyPr/>
          <a:lstStyle/>
          <a:p>
            <a:r>
              <a:rPr lang="en-US" dirty="0" smtClean="0"/>
              <a:t>VPIS</a:t>
            </a:r>
            <a:endParaRPr lang="en-US" dirty="0"/>
          </a:p>
        </p:txBody>
      </p:sp>
      <p:sp>
        <p:nvSpPr>
          <p:cNvPr id="4" name="Rounded Rectangle 3"/>
          <p:cNvSpPr/>
          <p:nvPr/>
        </p:nvSpPr>
        <p:spPr>
          <a:xfrm>
            <a:off x="2915816" y="188640"/>
            <a:ext cx="2808312" cy="914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16.6.- 21.6.- PREDOLŽITI DOKAZILA (SPRIČEVALO)</a:t>
            </a:r>
            <a:endParaRPr lang="en-US" dirty="0"/>
          </a:p>
        </p:txBody>
      </p:sp>
      <p:sp>
        <p:nvSpPr>
          <p:cNvPr id="6" name="Rounded Rectangle 5"/>
          <p:cNvSpPr/>
          <p:nvPr/>
        </p:nvSpPr>
        <p:spPr>
          <a:xfrm>
            <a:off x="4572000" y="1679629"/>
            <a:ext cx="3600400" cy="11733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IZBIRNI POSTOPEK</a:t>
            </a:r>
          </a:p>
          <a:p>
            <a:pPr algn="ctr"/>
            <a:r>
              <a:rPr lang="en-US" sz="1400" dirty="0" smtClean="0"/>
              <a:t>1. KROG </a:t>
            </a:r>
          </a:p>
          <a:p>
            <a:pPr algn="ctr"/>
            <a:r>
              <a:rPr lang="en-US" sz="1400" dirty="0" smtClean="0"/>
              <a:t>90% </a:t>
            </a:r>
            <a:r>
              <a:rPr lang="en-US" sz="1400" dirty="0" err="1" smtClean="0"/>
              <a:t>razpisanih</a:t>
            </a:r>
            <a:r>
              <a:rPr lang="en-US" sz="1400" dirty="0" smtClean="0"/>
              <a:t> </a:t>
            </a:r>
            <a:r>
              <a:rPr lang="en-US" sz="1400" dirty="0" err="1" smtClean="0"/>
              <a:t>mest</a:t>
            </a:r>
            <a:endParaRPr lang="en-US" sz="1400" dirty="0" smtClean="0"/>
          </a:p>
          <a:p>
            <a:pPr algn="ctr"/>
            <a:r>
              <a:rPr lang="en-US" sz="1400" dirty="0" smtClean="0"/>
              <a:t>Do 21.6. </a:t>
            </a:r>
            <a:r>
              <a:rPr lang="en-US" sz="1400" dirty="0" err="1" smtClean="0"/>
              <a:t>objavljene</a:t>
            </a:r>
            <a:r>
              <a:rPr lang="en-US" sz="1400" dirty="0" smtClean="0"/>
              <a:t> </a:t>
            </a:r>
            <a:r>
              <a:rPr lang="en-US" sz="1400" dirty="0" err="1" smtClean="0"/>
              <a:t>spodnje</a:t>
            </a:r>
            <a:r>
              <a:rPr lang="en-US" sz="1400" dirty="0" smtClean="0"/>
              <a:t> </a:t>
            </a:r>
            <a:r>
              <a:rPr lang="en-US" sz="1400" dirty="0" err="1" smtClean="0"/>
              <a:t>meje</a:t>
            </a:r>
            <a:endParaRPr lang="en-US" sz="1400" dirty="0"/>
          </a:p>
        </p:txBody>
      </p:sp>
      <p:sp>
        <p:nvSpPr>
          <p:cNvPr id="7" name="Rounded Rectangle 6"/>
          <p:cNvSpPr/>
          <p:nvPr/>
        </p:nvSpPr>
        <p:spPr>
          <a:xfrm>
            <a:off x="1331640" y="1772816"/>
            <a:ext cx="2808312" cy="96818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SPREJETI- VPISANI</a:t>
            </a:r>
            <a:endParaRPr lang="en-US" sz="1400" dirty="0"/>
          </a:p>
        </p:txBody>
      </p:sp>
      <p:sp>
        <p:nvSpPr>
          <p:cNvPr id="9" name="Rounded Rectangle 8"/>
          <p:cNvSpPr/>
          <p:nvPr/>
        </p:nvSpPr>
        <p:spPr>
          <a:xfrm>
            <a:off x="1331640" y="3501008"/>
            <a:ext cx="2808312" cy="96818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VPISANI DO 21.6.</a:t>
            </a:r>
            <a:endParaRPr lang="en-US" sz="1400" dirty="0"/>
          </a:p>
        </p:txBody>
      </p:sp>
      <p:sp>
        <p:nvSpPr>
          <p:cNvPr id="10" name="Rounded Rectangle 9"/>
          <p:cNvSpPr/>
          <p:nvPr/>
        </p:nvSpPr>
        <p:spPr>
          <a:xfrm>
            <a:off x="1331640" y="5733256"/>
            <a:ext cx="2808312" cy="96818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RAZVRŠČENI NA ŠOLO, NA KATERO SO SE PRIJAVILI</a:t>
            </a:r>
            <a:endParaRPr lang="en-US" sz="1400" dirty="0"/>
          </a:p>
        </p:txBody>
      </p:sp>
      <p:sp>
        <p:nvSpPr>
          <p:cNvPr id="11" name="Rounded Rectangle 10"/>
          <p:cNvSpPr/>
          <p:nvPr/>
        </p:nvSpPr>
        <p:spPr>
          <a:xfrm>
            <a:off x="4572000" y="3501008"/>
            <a:ext cx="3960440" cy="165618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 KROG</a:t>
            </a:r>
          </a:p>
          <a:p>
            <a:pPr algn="ctr"/>
            <a:r>
              <a:rPr lang="en-US" sz="1400" dirty="0" smtClean="0"/>
              <a:t>10% </a:t>
            </a:r>
            <a:r>
              <a:rPr lang="en-US" sz="1400" dirty="0" err="1" smtClean="0"/>
              <a:t>mest</a:t>
            </a:r>
            <a:r>
              <a:rPr lang="en-US" sz="1400" dirty="0" smtClean="0"/>
              <a:t> </a:t>
            </a:r>
            <a:r>
              <a:rPr lang="en-US" sz="1400" dirty="0" err="1" smtClean="0"/>
              <a:t>na</a:t>
            </a:r>
            <a:r>
              <a:rPr lang="en-US" sz="1400" dirty="0" smtClean="0"/>
              <a:t> </a:t>
            </a:r>
            <a:r>
              <a:rPr lang="en-US" sz="1400" dirty="0" err="1" smtClean="0"/>
              <a:t>šolah</a:t>
            </a:r>
            <a:r>
              <a:rPr lang="en-US" sz="1400" dirty="0" smtClean="0"/>
              <a:t> z </a:t>
            </a:r>
            <a:r>
              <a:rPr lang="en-US" sz="1400" dirty="0" err="1" smtClean="0"/>
              <a:t>omejitvijo</a:t>
            </a:r>
            <a:r>
              <a:rPr lang="en-US" sz="1400" dirty="0" smtClean="0"/>
              <a:t> + </a:t>
            </a:r>
            <a:r>
              <a:rPr lang="en-US" sz="1400" dirty="0" err="1" smtClean="0"/>
              <a:t>prosta</a:t>
            </a:r>
            <a:r>
              <a:rPr lang="en-US" sz="1400" dirty="0" smtClean="0"/>
              <a:t> </a:t>
            </a:r>
            <a:r>
              <a:rPr lang="en-US" sz="1400" dirty="0" err="1" smtClean="0"/>
              <a:t>vpisna</a:t>
            </a:r>
            <a:r>
              <a:rPr lang="en-US" sz="1400" dirty="0" smtClean="0"/>
              <a:t> </a:t>
            </a:r>
            <a:r>
              <a:rPr lang="en-US" sz="1400" dirty="0" err="1" smtClean="0"/>
              <a:t>mesta</a:t>
            </a:r>
            <a:endParaRPr lang="en-US" sz="1400" dirty="0" smtClean="0"/>
          </a:p>
          <a:p>
            <a:pPr algn="ctr"/>
            <a:endParaRPr lang="en-US" sz="1400" dirty="0"/>
          </a:p>
          <a:p>
            <a:pPr algn="ctr"/>
            <a:r>
              <a:rPr lang="en-US" sz="1400" dirty="0" smtClean="0"/>
              <a:t>DO 24.6. ODDALI NA SŠ, NA KATERO SO PRIJAVLJENI</a:t>
            </a:r>
            <a:endParaRPr lang="en-US" sz="1400" dirty="0"/>
          </a:p>
        </p:txBody>
      </p:sp>
      <p:sp>
        <p:nvSpPr>
          <p:cNvPr id="12" name="Rounded Rectangle 11"/>
          <p:cNvSpPr/>
          <p:nvPr/>
        </p:nvSpPr>
        <p:spPr>
          <a:xfrm>
            <a:off x="4644008" y="5661248"/>
            <a:ext cx="2808312" cy="96818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RAZVRŠČENI NA DRUGO ŠOLO- DVIG PRIJAVNICE IN PRENOS, NATO VPIS NA DRUGI ŠOLI DO 1.7.</a:t>
            </a:r>
            <a:endParaRPr lang="en-US" sz="1400" dirty="0"/>
          </a:p>
        </p:txBody>
      </p:sp>
      <p:cxnSp>
        <p:nvCxnSpPr>
          <p:cNvPr id="14" name="Straight Arrow Connector 13"/>
          <p:cNvCxnSpPr/>
          <p:nvPr/>
        </p:nvCxnSpPr>
        <p:spPr>
          <a:xfrm flipH="1">
            <a:off x="3419872" y="1196752"/>
            <a:ext cx="936104" cy="5040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475656" y="1340768"/>
            <a:ext cx="2056973" cy="335989"/>
          </a:xfrm>
          <a:prstGeom prst="rect">
            <a:avLst/>
          </a:prstGeom>
          <a:noFill/>
        </p:spPr>
        <p:txBody>
          <a:bodyPr wrap="none" rtlCol="0">
            <a:spAutoFit/>
          </a:bodyPr>
          <a:lstStyle/>
          <a:p>
            <a:r>
              <a:rPr lang="en-US" dirty="0" smtClean="0"/>
              <a:t>BREZ OMEJITEV</a:t>
            </a:r>
            <a:endParaRPr lang="en-US" dirty="0"/>
          </a:p>
        </p:txBody>
      </p:sp>
      <p:cxnSp>
        <p:nvCxnSpPr>
          <p:cNvPr id="18" name="Straight Arrow Connector 17"/>
          <p:cNvCxnSpPr/>
          <p:nvPr/>
        </p:nvCxnSpPr>
        <p:spPr>
          <a:xfrm>
            <a:off x="4499992" y="1196752"/>
            <a:ext cx="864096" cy="4320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5508104" y="1340768"/>
            <a:ext cx="1826141" cy="335989"/>
          </a:xfrm>
          <a:prstGeom prst="rect">
            <a:avLst/>
          </a:prstGeom>
          <a:noFill/>
        </p:spPr>
        <p:txBody>
          <a:bodyPr wrap="none" rtlCol="0">
            <a:spAutoFit/>
          </a:bodyPr>
          <a:lstStyle/>
          <a:p>
            <a:r>
              <a:rPr lang="en-US" dirty="0" smtClean="0"/>
              <a:t>Z OMEJITVIJO</a:t>
            </a:r>
            <a:endParaRPr lang="en-US" dirty="0"/>
          </a:p>
        </p:txBody>
      </p:sp>
      <p:cxnSp>
        <p:nvCxnSpPr>
          <p:cNvPr id="21" name="Straight Arrow Connector 20"/>
          <p:cNvCxnSpPr/>
          <p:nvPr/>
        </p:nvCxnSpPr>
        <p:spPr>
          <a:xfrm flipH="1">
            <a:off x="3419872" y="2924944"/>
            <a:ext cx="1368152" cy="5040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004048" y="2924944"/>
            <a:ext cx="288032" cy="5040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H="1">
            <a:off x="3275856" y="5229200"/>
            <a:ext cx="1440160" cy="4320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5004048" y="5229200"/>
            <a:ext cx="360040" cy="3600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1835696" y="3140968"/>
            <a:ext cx="1146468" cy="335989"/>
          </a:xfrm>
          <a:prstGeom prst="rect">
            <a:avLst/>
          </a:prstGeom>
          <a:noFill/>
        </p:spPr>
        <p:txBody>
          <a:bodyPr wrap="none" rtlCol="0">
            <a:spAutoFit/>
          </a:bodyPr>
          <a:lstStyle/>
          <a:p>
            <a:r>
              <a:rPr lang="en-US" dirty="0" smtClean="0"/>
              <a:t>IZBRANI</a:t>
            </a:r>
            <a:endParaRPr lang="en-US" dirty="0"/>
          </a:p>
        </p:txBody>
      </p:sp>
      <p:sp>
        <p:nvSpPr>
          <p:cNvPr id="29" name="TextBox 28"/>
          <p:cNvSpPr txBox="1"/>
          <p:nvPr/>
        </p:nvSpPr>
        <p:spPr>
          <a:xfrm>
            <a:off x="5292080" y="2852936"/>
            <a:ext cx="3544560" cy="646844"/>
          </a:xfrm>
          <a:prstGeom prst="rect">
            <a:avLst/>
          </a:prstGeom>
          <a:noFill/>
        </p:spPr>
        <p:txBody>
          <a:bodyPr wrap="none" rtlCol="0">
            <a:spAutoFit/>
          </a:bodyPr>
          <a:lstStyle/>
          <a:p>
            <a:r>
              <a:rPr lang="en-US" dirty="0" smtClean="0"/>
              <a:t>NISO IZBRANI, </a:t>
            </a:r>
          </a:p>
          <a:p>
            <a:r>
              <a:rPr lang="en-US" dirty="0" smtClean="0"/>
              <a:t>OPRAVLJENI POPRAVNI IZPITI</a:t>
            </a:r>
            <a:endParaRPr lang="en-US" dirty="0"/>
          </a:p>
        </p:txBody>
      </p:sp>
    </p:spTree>
    <p:extLst>
      <p:ext uri="{BB962C8B-B14F-4D97-AF65-F5344CB8AC3E}">
        <p14:creationId xmlns:p14="http://schemas.microsoft.com/office/powerpoint/2010/main" val="1044325785"/>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DIJAŠKI DOMOVI</a:t>
            </a:r>
            <a:endParaRPr lang="en-US" dirty="0"/>
          </a:p>
        </p:txBody>
      </p:sp>
      <p:sp>
        <p:nvSpPr>
          <p:cNvPr id="3" name="Content Placeholder 2"/>
          <p:cNvSpPr>
            <a:spLocks noGrp="1"/>
          </p:cNvSpPr>
          <p:nvPr>
            <p:ph idx="1"/>
          </p:nvPr>
        </p:nvSpPr>
        <p:spPr/>
        <p:txBody>
          <a:bodyPr/>
          <a:lstStyle/>
          <a:p>
            <a:r>
              <a:rPr lang="sl-SI" b="1" dirty="0"/>
              <a:t>INFORMATIVNI </a:t>
            </a:r>
            <a:r>
              <a:rPr lang="sl-SI" b="1" dirty="0" smtClean="0"/>
              <a:t>DAN</a:t>
            </a:r>
            <a:r>
              <a:rPr lang="de-DE" b="1" dirty="0"/>
              <a:t> </a:t>
            </a:r>
            <a:endParaRPr lang="en-US" dirty="0"/>
          </a:p>
          <a:p>
            <a:r>
              <a:rPr lang="de-DE" b="1" dirty="0"/>
              <a:t>11. in 12. </a:t>
            </a:r>
            <a:r>
              <a:rPr lang="de-DE" b="1" dirty="0" err="1"/>
              <a:t>februarja</a:t>
            </a:r>
            <a:r>
              <a:rPr lang="de-DE" b="1" dirty="0"/>
              <a:t> 2022 </a:t>
            </a:r>
            <a:endParaRPr lang="de-DE" b="1" dirty="0" smtClean="0"/>
          </a:p>
          <a:p>
            <a:endParaRPr lang="de-DE" b="1" dirty="0"/>
          </a:p>
          <a:p>
            <a:r>
              <a:rPr lang="sl-SI" b="1" dirty="0"/>
              <a:t>PRIJAVA ZA </a:t>
            </a:r>
            <a:r>
              <a:rPr lang="sl-SI" b="1" dirty="0" smtClean="0"/>
              <a:t>SPREJEM</a:t>
            </a:r>
            <a:endParaRPr lang="en-US" dirty="0"/>
          </a:p>
          <a:p>
            <a:r>
              <a:rPr lang="en-US" b="1" dirty="0" smtClean="0"/>
              <a:t>do </a:t>
            </a:r>
            <a:r>
              <a:rPr lang="en-US" b="1" dirty="0"/>
              <a:t>4. </a:t>
            </a:r>
            <a:r>
              <a:rPr lang="en-US" b="1" dirty="0" err="1"/>
              <a:t>aprila</a:t>
            </a:r>
            <a:r>
              <a:rPr lang="en-US" b="1" dirty="0"/>
              <a:t> 2022 </a:t>
            </a:r>
            <a:endParaRPr lang="en-US" b="1" dirty="0" smtClean="0"/>
          </a:p>
          <a:p>
            <a:endParaRPr lang="en-US" b="1" dirty="0"/>
          </a:p>
          <a:p>
            <a:r>
              <a:rPr lang="en-US" dirty="0" err="1" smtClean="0"/>
              <a:t>Prijavnica</a:t>
            </a:r>
            <a:r>
              <a:rPr lang="en-US" dirty="0" smtClean="0"/>
              <a:t>: </a:t>
            </a:r>
            <a:r>
              <a:rPr lang="en-US" dirty="0" err="1" smtClean="0"/>
              <a:t>na</a:t>
            </a:r>
            <a:r>
              <a:rPr lang="en-US" dirty="0" smtClean="0"/>
              <a:t> </a:t>
            </a:r>
            <a:r>
              <a:rPr lang="en-US" dirty="0" err="1"/>
              <a:t>spletnih</a:t>
            </a:r>
            <a:r>
              <a:rPr lang="en-US" dirty="0"/>
              <a:t> </a:t>
            </a:r>
            <a:r>
              <a:rPr lang="en-US" dirty="0" err="1"/>
              <a:t>straneh</a:t>
            </a:r>
            <a:r>
              <a:rPr lang="en-US" dirty="0"/>
              <a:t> </a:t>
            </a:r>
            <a:r>
              <a:rPr lang="en-US" dirty="0" err="1"/>
              <a:t>portala</a:t>
            </a:r>
            <a:r>
              <a:rPr lang="en-US" dirty="0"/>
              <a:t> </a:t>
            </a:r>
            <a:r>
              <a:rPr lang="en-US" dirty="0" err="1"/>
              <a:t>gov.si</a:t>
            </a:r>
            <a:r>
              <a:rPr lang="en-US" dirty="0"/>
              <a:t> in e-</a:t>
            </a:r>
            <a:r>
              <a:rPr lang="en-US" dirty="0" err="1"/>
              <a:t>uprava</a:t>
            </a:r>
            <a:r>
              <a:rPr lang="en-US" dirty="0"/>
              <a:t> </a:t>
            </a:r>
          </a:p>
        </p:txBody>
      </p:sp>
    </p:spTree>
    <p:extLst>
      <p:ext uri="{BB962C8B-B14F-4D97-AF65-F5344CB8AC3E}">
        <p14:creationId xmlns:p14="http://schemas.microsoft.com/office/powerpoint/2010/main" val="2079226704"/>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ctrTitle"/>
          </p:nvPr>
        </p:nvSpPr>
        <p:spPr>
          <a:xfrm>
            <a:off x="2286000" y="1000125"/>
            <a:ext cx="6172200" cy="571500"/>
          </a:xfrm>
        </p:spPr>
        <p:txBody>
          <a:bodyPr rtlCol="0">
            <a:normAutofit fontScale="90000"/>
          </a:bodyPr>
          <a:lstStyle/>
          <a:p>
            <a:pPr algn="ctr" fontAlgn="auto">
              <a:spcAft>
                <a:spcPts val="0"/>
              </a:spcAft>
              <a:defRPr/>
            </a:pPr>
            <a:r>
              <a:rPr lang="sl-SI" dirty="0" smtClean="0">
                <a:solidFill>
                  <a:schemeClr val="tx1"/>
                </a:solidFill>
                <a:effectLst>
                  <a:outerShdw blurRad="38100" dist="38100" dir="2700000" algn="tl">
                    <a:srgbClr val="000000">
                      <a:alpha val="43137"/>
                    </a:srgbClr>
                  </a:outerShdw>
                </a:effectLst>
                <a:latin typeface="Trebuchet MS" pitchFamily="34" charset="0"/>
              </a:rPr>
              <a:t>ŠTIPENDIJE</a:t>
            </a:r>
            <a:endParaRPr lang="sl-SI" sz="3200" dirty="0">
              <a:solidFill>
                <a:schemeClr val="tx1"/>
              </a:solidFill>
              <a:effectLst>
                <a:outerShdw blurRad="38100" dist="38100" dir="2700000" algn="tl">
                  <a:srgbClr val="000000">
                    <a:alpha val="43137"/>
                  </a:srgbClr>
                </a:outerShdw>
              </a:effectLst>
              <a:latin typeface="Trebuchet MS" pitchFamily="34" charset="0"/>
            </a:endParaRPr>
          </a:p>
        </p:txBody>
      </p:sp>
      <p:sp>
        <p:nvSpPr>
          <p:cNvPr id="306179" name="Rectangle 3"/>
          <p:cNvSpPr>
            <a:spLocks noGrp="1" noChangeArrowheads="1"/>
          </p:cNvSpPr>
          <p:nvPr>
            <p:ph type="subTitle" idx="1"/>
          </p:nvPr>
        </p:nvSpPr>
        <p:spPr>
          <a:xfrm>
            <a:off x="2214563" y="1928812"/>
            <a:ext cx="6172200" cy="4380508"/>
          </a:xfrm>
        </p:spPr>
        <p:style>
          <a:lnRef idx="1">
            <a:schemeClr val="accent1"/>
          </a:lnRef>
          <a:fillRef idx="2">
            <a:schemeClr val="accent1"/>
          </a:fillRef>
          <a:effectRef idx="1">
            <a:schemeClr val="accent1"/>
          </a:effectRef>
          <a:fontRef idx="minor">
            <a:schemeClr val="dk1"/>
          </a:fontRef>
        </p:style>
        <p:txBody>
          <a:bodyPr rtlCol="0">
            <a:normAutofit/>
          </a:bodyPr>
          <a:lstStyle/>
          <a:p>
            <a:pPr algn="ctr" fontAlgn="auto">
              <a:lnSpc>
                <a:spcPct val="200000"/>
              </a:lnSpc>
              <a:spcAft>
                <a:spcPts val="0"/>
              </a:spcAft>
              <a:buSzPct val="90000"/>
              <a:buFont typeface="Wingdings"/>
              <a:buNone/>
              <a:defRPr/>
            </a:pPr>
            <a:r>
              <a:rPr lang="sl-SI" sz="2800" dirty="0" smtClean="0">
                <a:solidFill>
                  <a:schemeClr val="bg2">
                    <a:lumMod val="10000"/>
                  </a:schemeClr>
                </a:solidFill>
                <a:latin typeface="Trebuchet MS" pitchFamily="34" charset="0"/>
              </a:rPr>
              <a:t>1. DRŽAVNE</a:t>
            </a:r>
          </a:p>
          <a:p>
            <a:pPr algn="ctr" fontAlgn="auto">
              <a:lnSpc>
                <a:spcPct val="200000"/>
              </a:lnSpc>
              <a:spcAft>
                <a:spcPts val="0"/>
              </a:spcAft>
              <a:buFont typeface="Wingdings"/>
              <a:buNone/>
              <a:defRPr/>
            </a:pPr>
            <a:r>
              <a:rPr lang="sl-SI" sz="2800" dirty="0" smtClean="0">
                <a:solidFill>
                  <a:schemeClr val="bg2">
                    <a:lumMod val="10000"/>
                  </a:schemeClr>
                </a:solidFill>
                <a:latin typeface="Trebuchet MS" pitchFamily="34" charset="0"/>
              </a:rPr>
              <a:t>2. KADROVSKE</a:t>
            </a:r>
          </a:p>
          <a:p>
            <a:pPr algn="ctr" fontAlgn="auto">
              <a:lnSpc>
                <a:spcPct val="200000"/>
              </a:lnSpc>
              <a:spcAft>
                <a:spcPts val="0"/>
              </a:spcAft>
              <a:buFont typeface="Wingdings"/>
              <a:buNone/>
              <a:defRPr/>
            </a:pPr>
            <a:r>
              <a:rPr lang="sl-SI" sz="2800" dirty="0" smtClean="0">
                <a:solidFill>
                  <a:schemeClr val="bg2">
                    <a:lumMod val="10000"/>
                  </a:schemeClr>
                </a:solidFill>
                <a:latin typeface="Trebuchet MS" pitchFamily="34" charset="0"/>
              </a:rPr>
              <a:t>3. ZA DEFICITARNE POKLICE</a:t>
            </a:r>
          </a:p>
          <a:p>
            <a:pPr algn="ctr" fontAlgn="auto">
              <a:lnSpc>
                <a:spcPct val="200000"/>
              </a:lnSpc>
              <a:spcAft>
                <a:spcPts val="0"/>
              </a:spcAft>
              <a:buFont typeface="Wingdings"/>
              <a:buNone/>
              <a:defRPr/>
            </a:pPr>
            <a:r>
              <a:rPr lang="sl-SI" sz="2800" dirty="0" smtClean="0">
                <a:solidFill>
                  <a:schemeClr val="bg2">
                    <a:lumMod val="10000"/>
                  </a:schemeClr>
                </a:solidFill>
                <a:latin typeface="Trebuchet MS" pitchFamily="34" charset="0"/>
              </a:rPr>
              <a:t>4. ZOISOVE </a:t>
            </a:r>
          </a:p>
          <a:p>
            <a:pPr fontAlgn="auto">
              <a:lnSpc>
                <a:spcPct val="90000"/>
              </a:lnSpc>
              <a:spcAft>
                <a:spcPts val="0"/>
              </a:spcAft>
              <a:buFontTx/>
              <a:buChar char="•"/>
              <a:defRPr/>
            </a:pPr>
            <a:endParaRPr lang="sl-SI" dirty="0" smtClean="0">
              <a:solidFill>
                <a:srgbClr val="FF0000"/>
              </a:solidFill>
              <a:latin typeface="Trebuchet MS" pitchFamily="34" charset="0"/>
            </a:endParaRPr>
          </a:p>
          <a:p>
            <a:pPr fontAlgn="auto">
              <a:lnSpc>
                <a:spcPct val="90000"/>
              </a:lnSpc>
              <a:spcAft>
                <a:spcPts val="0"/>
              </a:spcAft>
              <a:buFontTx/>
              <a:buChar char="-"/>
              <a:defRPr/>
            </a:pPr>
            <a:endParaRPr lang="sl-SI" sz="2200" dirty="0" smtClean="0">
              <a:latin typeface="Trebuchet MS" pitchFamily="34" charset="0"/>
            </a:endParaRPr>
          </a:p>
          <a:p>
            <a:pPr fontAlgn="auto">
              <a:lnSpc>
                <a:spcPct val="90000"/>
              </a:lnSpc>
              <a:spcAft>
                <a:spcPts val="0"/>
              </a:spcAft>
              <a:buFontTx/>
              <a:buChar char="-"/>
              <a:defRPr/>
            </a:pPr>
            <a:endParaRPr lang="sl-SI" sz="2200" dirty="0" smtClean="0">
              <a:latin typeface="Trebuchet MS" pitchFamily="34" charset="0"/>
            </a:endParaRPr>
          </a:p>
          <a:p>
            <a:pPr fontAlgn="auto">
              <a:lnSpc>
                <a:spcPct val="90000"/>
              </a:lnSpc>
              <a:spcAft>
                <a:spcPts val="0"/>
              </a:spcAft>
              <a:buFontTx/>
              <a:buChar char="-"/>
              <a:defRPr/>
            </a:pPr>
            <a:endParaRPr lang="sl-SI" sz="2200" dirty="0" smtClean="0">
              <a:latin typeface="Trebuchet MS" pitchFamily="34" charset="0"/>
            </a:endParaRPr>
          </a:p>
          <a:p>
            <a:pPr fontAlgn="auto">
              <a:lnSpc>
                <a:spcPct val="90000"/>
              </a:lnSpc>
              <a:spcAft>
                <a:spcPts val="0"/>
              </a:spcAft>
              <a:buFont typeface="Wingdings"/>
              <a:buNone/>
              <a:defRPr/>
            </a:pPr>
            <a:endParaRPr lang="sl-SI" dirty="0" smtClean="0">
              <a:latin typeface="Tahoma" charset="0"/>
            </a:endParaRPr>
          </a:p>
          <a:p>
            <a:pPr fontAlgn="auto">
              <a:lnSpc>
                <a:spcPct val="90000"/>
              </a:lnSpc>
              <a:spcAft>
                <a:spcPts val="0"/>
              </a:spcAft>
              <a:buFont typeface="Wingdings"/>
              <a:buNone/>
              <a:defRPr/>
            </a:pPr>
            <a:endParaRPr lang="sl-SI" dirty="0" smtClean="0"/>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6178"/>
                                        </p:tgtEl>
                                        <p:attrNameLst>
                                          <p:attrName>style.visibility</p:attrName>
                                        </p:attrNameLst>
                                      </p:cBhvr>
                                      <p:to>
                                        <p:strVal val="visible"/>
                                      </p:to>
                                    </p:set>
                                    <p:anim calcmode="lin" valueType="num">
                                      <p:cBhvr additive="base">
                                        <p:cTn id="7" dur="500" fill="hold"/>
                                        <p:tgtEl>
                                          <p:spTgt spid="306178"/>
                                        </p:tgtEl>
                                        <p:attrNameLst>
                                          <p:attrName>ppt_x</p:attrName>
                                        </p:attrNameLst>
                                      </p:cBhvr>
                                      <p:tavLst>
                                        <p:tav tm="0">
                                          <p:val>
                                            <p:strVal val="#ppt_x"/>
                                          </p:val>
                                        </p:tav>
                                        <p:tav tm="100000">
                                          <p:val>
                                            <p:strVal val="#ppt_x"/>
                                          </p:val>
                                        </p:tav>
                                      </p:tavLst>
                                    </p:anim>
                                    <p:anim calcmode="lin" valueType="num">
                                      <p:cBhvr additive="base">
                                        <p:cTn id="8" dur="500" fill="hold"/>
                                        <p:tgtEl>
                                          <p:spTgt spid="3061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404664"/>
            <a:ext cx="8280920" cy="61926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2286000" y="857250"/>
            <a:ext cx="6172200" cy="785813"/>
          </a:xfrm>
        </p:spPr>
        <p:txBody>
          <a:bodyPr rtlCol="0">
            <a:noAutofit/>
          </a:bodyPr>
          <a:lstStyle/>
          <a:p>
            <a:pPr fontAlgn="auto">
              <a:spcAft>
                <a:spcPts val="0"/>
              </a:spcAft>
              <a:defRPr/>
            </a:pPr>
            <a:r>
              <a:rPr lang="sl-SI" sz="2400" dirty="0" smtClean="0">
                <a:solidFill>
                  <a:srgbClr val="FF0000"/>
                </a:solidFill>
                <a:effectLst>
                  <a:outerShdw blurRad="38100" dist="38100" dir="2700000" algn="tl">
                    <a:srgbClr val="000000">
                      <a:alpha val="43137"/>
                    </a:srgbClr>
                  </a:outerShdw>
                </a:effectLst>
                <a:latin typeface="Trebuchet MS" pitchFamily="34" charset="0"/>
              </a:rPr>
              <a:t>DRŽAVNE ŠTIPENDIJE:</a:t>
            </a:r>
            <a:endParaRPr lang="en-US" sz="2400" dirty="0">
              <a:solidFill>
                <a:srgbClr val="FF0000"/>
              </a:solidFill>
              <a:effectLst>
                <a:outerShdw blurRad="38100" dist="38100" dir="2700000" algn="tl">
                  <a:srgbClr val="000000">
                    <a:alpha val="43137"/>
                  </a:srgbClr>
                </a:outerShdw>
              </a:effectLst>
              <a:latin typeface="Trebuchet MS" pitchFamily="34" charset="0"/>
            </a:endParaRPr>
          </a:p>
        </p:txBody>
      </p:sp>
      <p:sp>
        <p:nvSpPr>
          <p:cNvPr id="3" name="Content Placeholder 2"/>
          <p:cNvSpPr>
            <a:spLocks noGrp="1"/>
          </p:cNvSpPr>
          <p:nvPr>
            <p:ph type="subTitle" idx="1"/>
          </p:nvPr>
        </p:nvSpPr>
        <p:spPr>
          <a:xfrm>
            <a:off x="899592" y="2071688"/>
            <a:ext cx="7558608" cy="4303712"/>
          </a:xfrm>
        </p:spPr>
        <p:txBody>
          <a:bodyPr rtlCol="0">
            <a:normAutofit fontScale="85000" lnSpcReduction="20000"/>
          </a:bodyPr>
          <a:lstStyle/>
          <a:p>
            <a:r>
              <a:rPr lang="sl-SI" sz="2400" b="1" dirty="0" smtClean="0">
                <a:solidFill>
                  <a:srgbClr val="FF0000"/>
                </a:solidFill>
              </a:rPr>
              <a:t>Do državne štipendije so upravičeni dijaki, ki:</a:t>
            </a:r>
          </a:p>
          <a:p>
            <a:pPr>
              <a:buFont typeface="Arial" pitchFamily="34" charset="0"/>
              <a:buChar char="•"/>
            </a:pPr>
            <a:r>
              <a:rPr lang="sl-SI" sz="2400" dirty="0" smtClean="0"/>
              <a:t> imajo status dijaka</a:t>
            </a:r>
          </a:p>
          <a:p>
            <a:pPr>
              <a:buFont typeface="Arial" pitchFamily="34" charset="0"/>
              <a:buChar char="•"/>
            </a:pPr>
            <a:endParaRPr lang="sl-SI" sz="2400" dirty="0" smtClean="0"/>
          </a:p>
          <a:p>
            <a:pPr>
              <a:buFont typeface="Arial" pitchFamily="34" charset="0"/>
              <a:buChar char="•"/>
            </a:pPr>
            <a:r>
              <a:rPr lang="sl-SI" sz="2400" dirty="0" smtClean="0"/>
              <a:t> so državljani Republike Slovenije,</a:t>
            </a:r>
          </a:p>
          <a:p>
            <a:pPr>
              <a:buFont typeface="Arial" pitchFamily="34" charset="0"/>
              <a:buChar char="•"/>
            </a:pPr>
            <a:endParaRPr lang="sl-SI" sz="2400" dirty="0"/>
          </a:p>
          <a:p>
            <a:pPr>
              <a:buFont typeface="Arial" pitchFamily="34" charset="0"/>
              <a:buChar char="•"/>
            </a:pPr>
            <a:r>
              <a:rPr lang="sl-SI" sz="2400" dirty="0"/>
              <a:t>Izhajajo iz socialno šibkejših družin: </a:t>
            </a:r>
          </a:p>
          <a:p>
            <a:endParaRPr lang="sl-SI" sz="2400" dirty="0" smtClean="0"/>
          </a:p>
          <a:p>
            <a:r>
              <a:rPr lang="sl-SI" sz="2000" dirty="0" smtClean="0"/>
              <a:t>povprečni </a:t>
            </a:r>
            <a:r>
              <a:rPr lang="sl-SI" sz="2000" dirty="0"/>
              <a:t>mesečni dohodek na osebo v vaši družini v preteklem letu pred vložitvijo vloge ne presega 680,56 </a:t>
            </a:r>
            <a:r>
              <a:rPr lang="sl-SI" sz="2000" dirty="0" smtClean="0"/>
              <a:t>evrov- višina štipendije je odvisna od prihodkov:</a:t>
            </a:r>
          </a:p>
          <a:p>
            <a:pPr>
              <a:buFont typeface="Arial" pitchFamily="34" charset="0"/>
              <a:buChar char="•"/>
            </a:pPr>
            <a:r>
              <a:rPr lang="sl-SI" sz="2000" dirty="0">
                <a:hlinkClick r:id="rId3"/>
              </a:rPr>
              <a:t>https://www.gov.si/teme/drzavna-stipendija</a:t>
            </a:r>
            <a:r>
              <a:rPr lang="sl-SI" sz="2000" dirty="0" smtClean="0">
                <a:hlinkClick r:id="rId3"/>
              </a:rPr>
              <a:t>/</a:t>
            </a:r>
            <a:endParaRPr lang="sl-SI" sz="2000" dirty="0" smtClean="0"/>
          </a:p>
          <a:p>
            <a:endParaRPr lang="sl-SI" sz="2000" dirty="0"/>
          </a:p>
          <a:p>
            <a:pPr>
              <a:buFont typeface="Arial" pitchFamily="34" charset="0"/>
              <a:buChar char="•"/>
            </a:pPr>
            <a:endParaRPr lang="sl-SI" sz="2000" dirty="0" smtClean="0"/>
          </a:p>
          <a:p>
            <a:r>
              <a:rPr lang="sl-SI" sz="2000" b="1" dirty="0"/>
              <a:t>Dijaki</a:t>
            </a:r>
            <a:r>
              <a:rPr lang="sl-SI" sz="2000" dirty="0"/>
              <a:t> prvo vlogo za uveljavljanje državne štipendije vložijo v mesecu </a:t>
            </a:r>
            <a:r>
              <a:rPr lang="sl-SI" sz="2000" b="1" dirty="0"/>
              <a:t>avgustu</a:t>
            </a:r>
            <a:r>
              <a:rPr lang="sl-SI" sz="2000" dirty="0"/>
              <a:t>. </a:t>
            </a:r>
            <a:endParaRPr lang="en-US" sz="2000" dirty="0"/>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7467600" cy="1143000"/>
          </a:xfrm>
        </p:spPr>
        <p:txBody>
          <a:bodyPr rtlCol="0">
            <a:noAutofit/>
          </a:bodyPr>
          <a:lstStyle/>
          <a:p>
            <a:pPr fontAlgn="auto">
              <a:spcAft>
                <a:spcPts val="0"/>
              </a:spcAft>
              <a:defRPr/>
            </a:pPr>
            <a:r>
              <a:rPr lang="sl-SI" sz="2800" b="1" dirty="0" smtClean="0">
                <a:solidFill>
                  <a:srgbClr val="FF0000"/>
                </a:solidFill>
                <a:effectLst>
                  <a:outerShdw blurRad="38100" dist="38100" dir="2700000" algn="tl">
                    <a:srgbClr val="000000">
                      <a:alpha val="43137"/>
                    </a:srgbClr>
                  </a:outerShdw>
                </a:effectLst>
                <a:latin typeface="Trebuchet MS" pitchFamily="34" charset="0"/>
              </a:rPr>
              <a:t>Kadrovske štipendije –</a:t>
            </a:r>
            <a:br>
              <a:rPr lang="sl-SI" sz="2800" b="1" dirty="0" smtClean="0">
                <a:solidFill>
                  <a:srgbClr val="FF0000"/>
                </a:solidFill>
                <a:effectLst>
                  <a:outerShdw blurRad="38100" dist="38100" dir="2700000" algn="tl">
                    <a:srgbClr val="000000">
                      <a:alpha val="43137"/>
                    </a:srgbClr>
                  </a:outerShdw>
                </a:effectLst>
                <a:latin typeface="Trebuchet MS" pitchFamily="34" charset="0"/>
              </a:rPr>
            </a:br>
            <a:r>
              <a:rPr lang="sl-SI" sz="2800" b="1" dirty="0" smtClean="0">
                <a:solidFill>
                  <a:srgbClr val="FF0000"/>
                </a:solidFill>
                <a:effectLst>
                  <a:outerShdw blurRad="38100" dist="38100" dir="2700000" algn="tl">
                    <a:srgbClr val="000000">
                      <a:alpha val="43137"/>
                    </a:srgbClr>
                  </a:outerShdw>
                </a:effectLst>
                <a:latin typeface="Trebuchet MS" pitchFamily="34" charset="0"/>
              </a:rPr>
              <a:t> </a:t>
            </a:r>
            <a:r>
              <a:rPr lang="sl-SI" sz="2000" dirty="0">
                <a:effectLst>
                  <a:outerShdw blurRad="38100" dist="38100" dir="2700000" algn="tl">
                    <a:srgbClr val="000000">
                      <a:alpha val="43137"/>
                    </a:srgbClr>
                  </a:outerShdw>
                </a:effectLst>
                <a:latin typeface="Trebuchet MS" pitchFamily="34" charset="0"/>
              </a:rPr>
              <a:t>https://www.srips-rs.si/stipendije/izmenjevalnica</a:t>
            </a:r>
            <a:endParaRPr lang="en-US" sz="2000" b="1" dirty="0">
              <a:solidFill>
                <a:srgbClr val="FF0000"/>
              </a:solidFill>
              <a:effectLst>
                <a:outerShdw blurRad="38100" dist="38100" dir="2700000" algn="tl">
                  <a:srgbClr val="000000">
                    <a:alpha val="43137"/>
                  </a:srgbClr>
                </a:outerShdw>
              </a:effectLst>
              <a:latin typeface="Trebuchet MS" pitchFamily="34" charset="0"/>
            </a:endParaRPr>
          </a:p>
        </p:txBody>
      </p:sp>
      <p:sp>
        <p:nvSpPr>
          <p:cNvPr id="19459" name="Text Placeholder 6"/>
          <p:cNvSpPr>
            <a:spLocks noGrp="1"/>
          </p:cNvSpPr>
          <p:nvPr>
            <p:ph type="body" idx="1"/>
          </p:nvPr>
        </p:nvSpPr>
        <p:spPr>
          <a:xfrm>
            <a:off x="395288" y="1916113"/>
            <a:ext cx="3657600" cy="503237"/>
          </a:xfrm>
        </p:spPr>
        <p:txBody>
          <a:bodyPr/>
          <a:lstStyle/>
          <a:p>
            <a:r>
              <a:rPr lang="sl-SI" dirty="0" smtClean="0">
                <a:solidFill>
                  <a:srgbClr val="FF0000"/>
                </a:solidFill>
                <a:latin typeface="Trebuchet MS" pitchFamily="34" charset="0"/>
              </a:rPr>
              <a:t>NEPOSREDNE</a:t>
            </a:r>
            <a:endParaRPr lang="en-US" dirty="0" smtClean="0">
              <a:solidFill>
                <a:srgbClr val="FF0000"/>
              </a:solidFill>
              <a:latin typeface="Trebuchet MS" pitchFamily="34" charset="0"/>
            </a:endParaRPr>
          </a:p>
        </p:txBody>
      </p:sp>
      <p:sp>
        <p:nvSpPr>
          <p:cNvPr id="19460" name="Content Placeholder 3"/>
          <p:cNvSpPr>
            <a:spLocks noGrp="1"/>
          </p:cNvSpPr>
          <p:nvPr>
            <p:ph sz="half" idx="2"/>
          </p:nvPr>
        </p:nvSpPr>
        <p:spPr>
          <a:xfrm>
            <a:off x="395536" y="2420888"/>
            <a:ext cx="3657600" cy="1079500"/>
          </a:xfrm>
        </p:spPr>
        <p:txBody>
          <a:bodyPr/>
          <a:lstStyle/>
          <a:p>
            <a:pPr>
              <a:lnSpc>
                <a:spcPct val="140000"/>
              </a:lnSpc>
            </a:pPr>
            <a:r>
              <a:rPr lang="sl-SI" sz="1800" dirty="0" smtClean="0">
                <a:latin typeface="Trebuchet MS" pitchFamily="34" charset="0"/>
              </a:rPr>
              <a:t>VLOGA– delodajalcem</a:t>
            </a:r>
          </a:p>
          <a:p>
            <a:pPr>
              <a:lnSpc>
                <a:spcPct val="140000"/>
              </a:lnSpc>
            </a:pPr>
            <a:r>
              <a:rPr lang="sl-SI" sz="1800" b="1" dirty="0">
                <a:solidFill>
                  <a:srgbClr val="FF0000"/>
                </a:solidFill>
                <a:latin typeface="Trebuchet MS" pitchFamily="34" charset="0"/>
              </a:rPr>
              <a:t>IZMENJEVALNICA</a:t>
            </a:r>
          </a:p>
          <a:p>
            <a:pPr>
              <a:lnSpc>
                <a:spcPct val="140000"/>
              </a:lnSpc>
            </a:pPr>
            <a:endParaRPr lang="sl-SI" sz="1800" dirty="0" smtClean="0">
              <a:latin typeface="Trebuchet MS" pitchFamily="34" charset="0"/>
            </a:endParaRPr>
          </a:p>
          <a:p>
            <a:pPr>
              <a:lnSpc>
                <a:spcPct val="140000"/>
              </a:lnSpc>
            </a:pPr>
            <a:endParaRPr lang="en-US" sz="1800" dirty="0" smtClean="0">
              <a:latin typeface="Trebuchet MS" pitchFamily="34" charset="0"/>
            </a:endParaRPr>
          </a:p>
        </p:txBody>
      </p:sp>
      <p:sp>
        <p:nvSpPr>
          <p:cNvPr id="19461" name="Text Placeholder 4"/>
          <p:cNvSpPr>
            <a:spLocks noGrp="1"/>
          </p:cNvSpPr>
          <p:nvPr>
            <p:ph type="body" sz="quarter" idx="3"/>
          </p:nvPr>
        </p:nvSpPr>
        <p:spPr>
          <a:xfrm>
            <a:off x="395288" y="3429000"/>
            <a:ext cx="3657600" cy="576263"/>
          </a:xfrm>
        </p:spPr>
        <p:txBody>
          <a:bodyPr/>
          <a:lstStyle/>
          <a:p>
            <a:r>
              <a:rPr lang="sl-SI" dirty="0" smtClean="0">
                <a:solidFill>
                  <a:srgbClr val="FF0000"/>
                </a:solidFill>
                <a:latin typeface="Trebuchet MS" pitchFamily="34" charset="0"/>
              </a:rPr>
              <a:t>POSREDNE</a:t>
            </a:r>
            <a:endParaRPr lang="en-US" dirty="0" smtClean="0">
              <a:solidFill>
                <a:srgbClr val="FF0000"/>
              </a:solidFill>
              <a:latin typeface="Trebuchet MS" pitchFamily="34" charset="0"/>
            </a:endParaRPr>
          </a:p>
        </p:txBody>
      </p:sp>
      <p:sp>
        <p:nvSpPr>
          <p:cNvPr id="19462" name="Content Placeholder 5"/>
          <p:cNvSpPr>
            <a:spLocks noGrp="1"/>
          </p:cNvSpPr>
          <p:nvPr>
            <p:ph sz="quarter" idx="4"/>
          </p:nvPr>
        </p:nvSpPr>
        <p:spPr>
          <a:xfrm>
            <a:off x="395536" y="4077072"/>
            <a:ext cx="3657600" cy="1079500"/>
          </a:xfrm>
        </p:spPr>
        <p:txBody>
          <a:bodyPr/>
          <a:lstStyle/>
          <a:p>
            <a:pPr>
              <a:lnSpc>
                <a:spcPct val="150000"/>
              </a:lnSpc>
            </a:pPr>
            <a:r>
              <a:rPr lang="sl-SI" sz="1800" dirty="0" smtClean="0">
                <a:latin typeface="Trebuchet MS" pitchFamily="34" charset="0"/>
              </a:rPr>
              <a:t>VLOGA– regionalnim razvojnim agencijam (RRA), </a:t>
            </a:r>
          </a:p>
          <a:p>
            <a:endParaRPr lang="en-US" sz="1800" dirty="0" smtClean="0">
              <a:latin typeface="Trebuchet MS" pitchFamily="34" charset="0"/>
            </a:endParaRPr>
          </a:p>
        </p:txBody>
      </p:sp>
      <p:sp>
        <p:nvSpPr>
          <p:cNvPr id="20488" name="Rectangle 8"/>
          <p:cNvSpPr>
            <a:spLocks noGrp="1"/>
          </p:cNvSpPr>
          <p:nvPr>
            <p:ph sz="half" idx="4294967295"/>
          </p:nvPr>
        </p:nvSpPr>
        <p:spPr>
          <a:xfrm>
            <a:off x="4499992" y="1556792"/>
            <a:ext cx="3657600" cy="4873625"/>
          </a:xfrm>
        </p:spPr>
        <p:txBody>
          <a:bodyPr rtlCol="0">
            <a:normAutofit/>
          </a:bodyPr>
          <a:lstStyle/>
          <a:p>
            <a:pPr indent="-274320" fontAlgn="auto">
              <a:lnSpc>
                <a:spcPct val="140000"/>
              </a:lnSpc>
              <a:spcAft>
                <a:spcPts val="0"/>
              </a:spcAft>
              <a:defRPr/>
            </a:pPr>
            <a:r>
              <a:rPr lang="sl-SI" sz="1900" dirty="0" smtClean="0">
                <a:latin typeface="Trebuchet MS" pitchFamily="34" charset="0"/>
              </a:rPr>
              <a:t>Štipendist se mora zaposliti pri delodajalcu za čas sofinanciranja kadrovskih štipendij.</a:t>
            </a:r>
          </a:p>
          <a:p>
            <a:pPr indent="-274320" fontAlgn="auto">
              <a:lnSpc>
                <a:spcPct val="140000"/>
              </a:lnSpc>
              <a:spcAft>
                <a:spcPts val="0"/>
              </a:spcAft>
              <a:defRPr/>
            </a:pPr>
            <a:r>
              <a:rPr lang="sl-SI" sz="1900" dirty="0" smtClean="0">
                <a:latin typeface="Trebuchet MS" pitchFamily="34" charset="0"/>
              </a:rPr>
              <a:t>Zagotovljena prva zaposlitev.</a:t>
            </a:r>
          </a:p>
          <a:p>
            <a:pPr indent="-274320" fontAlgn="auto">
              <a:lnSpc>
                <a:spcPct val="140000"/>
              </a:lnSpc>
              <a:spcAft>
                <a:spcPts val="0"/>
              </a:spcAft>
              <a:defRPr/>
            </a:pPr>
            <a:r>
              <a:rPr lang="sl-SI" sz="1900" b="1" dirty="0" smtClean="0">
                <a:effectLst>
                  <a:outerShdw blurRad="38100" dist="38100" dir="2700000" algn="tl">
                    <a:srgbClr val="C0C0C0"/>
                  </a:outerShdw>
                </a:effectLst>
                <a:latin typeface="Trebuchet MS" pitchFamily="34" charset="0"/>
              </a:rPr>
              <a:t>V povprečju so kadrovske štipendije najvišje štipendije; višino določi delodajalec</a:t>
            </a:r>
          </a:p>
        </p:txBody>
      </p:sp>
      <p:sp>
        <p:nvSpPr>
          <p:cNvPr id="3" name="TextBox 2"/>
          <p:cNvSpPr txBox="1"/>
          <p:nvPr/>
        </p:nvSpPr>
        <p:spPr>
          <a:xfrm>
            <a:off x="899592" y="5589240"/>
            <a:ext cx="1800493" cy="335989"/>
          </a:xfrm>
          <a:prstGeom prst="rect">
            <a:avLst/>
          </a:prstGeom>
          <a:noFill/>
        </p:spPr>
        <p:txBody>
          <a:bodyPr wrap="none" rtlCol="0">
            <a:spAutoFit/>
          </a:bodyPr>
          <a:lstStyle/>
          <a:p>
            <a:r>
              <a:rPr lang="en-US" dirty="0" err="1" smtClean="0"/>
              <a:t>Podjetje</a:t>
            </a:r>
            <a:r>
              <a:rPr lang="en-US" dirty="0" smtClean="0"/>
              <a:t> ZIAL</a:t>
            </a:r>
            <a:endParaRPr lang="en-US" dirty="0"/>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571480"/>
            <a:ext cx="7024687" cy="1170005"/>
          </a:xfrm>
        </p:spPr>
        <p:txBody>
          <a:bodyPr/>
          <a:lstStyle/>
          <a:p>
            <a:pPr algn="ctr"/>
            <a:r>
              <a:rPr lang="sl-SI" dirty="0" smtClean="0">
                <a:solidFill>
                  <a:srgbClr val="FF0000"/>
                </a:solidFill>
              </a:rPr>
              <a:t>Informativni dnevi</a:t>
            </a:r>
            <a:endParaRPr lang="sl-SI" dirty="0">
              <a:solidFill>
                <a:srgbClr val="FF0000"/>
              </a:solidFill>
            </a:endParaRPr>
          </a:p>
        </p:txBody>
      </p:sp>
      <p:sp>
        <p:nvSpPr>
          <p:cNvPr id="3" name="Content Placeholder 2"/>
          <p:cNvSpPr>
            <a:spLocks noGrp="1"/>
          </p:cNvSpPr>
          <p:nvPr>
            <p:ph sz="quarter" idx="13"/>
          </p:nvPr>
        </p:nvSpPr>
        <p:spPr>
          <a:xfrm>
            <a:off x="1142976" y="1928802"/>
            <a:ext cx="6215106" cy="1857388"/>
          </a:xfrm>
        </p:spPr>
        <p:txBody>
          <a:bodyPr/>
          <a:lstStyle/>
          <a:p>
            <a:pPr algn="ctr"/>
            <a:r>
              <a:rPr lang="sl-SI" sz="3200" dirty="0" smtClean="0"/>
              <a:t>11. 2. in 12.2. 2020  </a:t>
            </a:r>
          </a:p>
          <a:p>
            <a:pPr algn="ctr"/>
            <a:endParaRPr lang="sl-SI" sz="3200" dirty="0" smtClean="0"/>
          </a:p>
          <a:p>
            <a:pPr algn="ctr"/>
            <a:r>
              <a:rPr lang="sl-SI" sz="3200" dirty="0" smtClean="0"/>
              <a:t>Termini: </a:t>
            </a:r>
          </a:p>
          <a:p>
            <a:pPr algn="ctr">
              <a:buFontTx/>
              <a:buChar char="-"/>
            </a:pPr>
            <a:r>
              <a:rPr lang="sl-SI" sz="2800" dirty="0" smtClean="0"/>
              <a:t>Jutranji: ob 9. uri</a:t>
            </a:r>
          </a:p>
          <a:p>
            <a:pPr algn="ctr">
              <a:buFontTx/>
              <a:buChar char="-"/>
            </a:pPr>
            <a:r>
              <a:rPr lang="sl-SI" sz="2800" dirty="0" smtClean="0"/>
              <a:t>Popoldanski: ob 15. uri</a:t>
            </a:r>
          </a:p>
          <a:p>
            <a:pPr algn="ctr">
              <a:buFontTx/>
              <a:buChar char="-"/>
            </a:pPr>
            <a:r>
              <a:rPr lang="sl-SI" sz="2800" dirty="0" smtClean="0"/>
              <a:t>Sobotni: ob 9. uri</a:t>
            </a:r>
          </a:p>
          <a:p>
            <a:pPr algn="ctr">
              <a:buFontTx/>
              <a:buChar char="-"/>
            </a:pPr>
            <a:r>
              <a:rPr lang="sl-SI" sz="2800" dirty="0" smtClean="0"/>
              <a:t>DODATNE INFO. V RAZPISU</a:t>
            </a:r>
            <a:endParaRPr lang="sl-SI" sz="2800" dirty="0"/>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2988" y="1027113"/>
            <a:ext cx="7024687" cy="601687"/>
          </a:xfrm>
        </p:spPr>
        <p:txBody>
          <a:bodyPr/>
          <a:lstStyle/>
          <a:p>
            <a:r>
              <a:rPr lang="sl-SI" sz="3200" b="1" dirty="0">
                <a:solidFill>
                  <a:srgbClr val="FF0000"/>
                </a:solidFill>
              </a:rPr>
              <a:t>Š</a:t>
            </a:r>
            <a:r>
              <a:rPr lang="sl-SI" sz="3200" b="1" dirty="0" smtClean="0">
                <a:solidFill>
                  <a:srgbClr val="FF0000"/>
                </a:solidFill>
              </a:rPr>
              <a:t>tipendije za deficitarne poklice</a:t>
            </a:r>
            <a:endParaRPr lang="sl-SI" sz="3200" b="1" dirty="0">
              <a:solidFill>
                <a:srgbClr val="FF0000"/>
              </a:solidFill>
            </a:endParaRPr>
          </a:p>
        </p:txBody>
      </p:sp>
      <p:sp>
        <p:nvSpPr>
          <p:cNvPr id="3" name="Označba mesta vsebine 2"/>
          <p:cNvSpPr>
            <a:spLocks noGrp="1"/>
          </p:cNvSpPr>
          <p:nvPr>
            <p:ph idx="1"/>
          </p:nvPr>
        </p:nvSpPr>
        <p:spPr>
          <a:xfrm>
            <a:off x="1043608" y="1916832"/>
            <a:ext cx="6777037" cy="4131667"/>
          </a:xfrm>
        </p:spPr>
        <p:txBody>
          <a:bodyPr/>
          <a:lstStyle/>
          <a:p>
            <a:r>
              <a:rPr lang="sl-SI" dirty="0" smtClean="0"/>
              <a:t>100€ na mesec</a:t>
            </a:r>
          </a:p>
          <a:p>
            <a:r>
              <a:rPr lang="sl-SI" dirty="0" smtClean="0"/>
              <a:t>Točno določene poklice </a:t>
            </a:r>
            <a:r>
              <a:rPr lang="sl-SI" sz="1100" dirty="0">
                <a:hlinkClick r:id="rId2"/>
              </a:rPr>
              <a:t>https://www.srips-rs.si/vsi-razpisi/razpis/javni-razpis-za-dodelitev-stipendij-za-deficitarne-poklice-za-solsko-leto-20222023-323-</a:t>
            </a:r>
            <a:r>
              <a:rPr lang="sl-SI" sz="1100" dirty="0" smtClean="0">
                <a:hlinkClick r:id="rId2"/>
              </a:rPr>
              <a:t>jr</a:t>
            </a:r>
            <a:endParaRPr lang="sl-SI" sz="1100" dirty="0" smtClean="0"/>
          </a:p>
          <a:p>
            <a:r>
              <a:rPr lang="sl-SI" dirty="0" smtClean="0"/>
              <a:t>Podelijo 1000 štipendij (povp. ocena v 9.r)</a:t>
            </a:r>
          </a:p>
          <a:p>
            <a:r>
              <a:rPr lang="sl-SI" dirty="0" smtClean="0"/>
              <a:t>Lahko se kombinira z drugimi razen s kadrovskimi štipendijami</a:t>
            </a:r>
          </a:p>
          <a:p>
            <a:r>
              <a:rPr lang="sl-SI" dirty="0" smtClean="0"/>
              <a:t>Prijava med 13.6.2022 in 23.9.2022</a:t>
            </a:r>
            <a:endParaRPr lang="sl-SI" dirty="0"/>
          </a:p>
        </p:txBody>
      </p:sp>
    </p:spTree>
    <p:extLst>
      <p:ext uri="{BB962C8B-B14F-4D97-AF65-F5344CB8AC3E}">
        <p14:creationId xmlns:p14="http://schemas.microsoft.com/office/powerpoint/2010/main" val="3387823976"/>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404664"/>
            <a:ext cx="8424936" cy="61206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1763688" y="620688"/>
            <a:ext cx="6172200" cy="642937"/>
          </a:xfrm>
        </p:spPr>
        <p:txBody>
          <a:bodyPr rtlCol="0"/>
          <a:lstStyle/>
          <a:p>
            <a:pPr fontAlgn="auto">
              <a:spcAft>
                <a:spcPts val="0"/>
              </a:spcAft>
              <a:defRPr/>
            </a:pPr>
            <a:r>
              <a:rPr lang="sl-SI" sz="2800" dirty="0" smtClean="0">
                <a:solidFill>
                  <a:srgbClr val="FF0000"/>
                </a:solidFill>
                <a:effectLst>
                  <a:outerShdw blurRad="38100" dist="38100" dir="2700000" algn="tl">
                    <a:srgbClr val="000000">
                      <a:alpha val="43137"/>
                    </a:srgbClr>
                  </a:outerShdw>
                </a:effectLst>
                <a:latin typeface="Trebuchet MS" pitchFamily="34" charset="0"/>
              </a:rPr>
              <a:t>ZOISOVE ŠTIPENDIJE - </a:t>
            </a:r>
            <a:endParaRPr lang="en-US" sz="2800" dirty="0">
              <a:solidFill>
                <a:srgbClr val="FF0000"/>
              </a:solidFill>
              <a:effectLst>
                <a:outerShdw blurRad="38100" dist="38100" dir="2700000" algn="tl">
                  <a:srgbClr val="000000">
                    <a:alpha val="43137"/>
                  </a:srgbClr>
                </a:outerShdw>
              </a:effectLst>
              <a:latin typeface="Trebuchet MS" pitchFamily="34" charset="0"/>
            </a:endParaRPr>
          </a:p>
        </p:txBody>
      </p:sp>
      <p:sp>
        <p:nvSpPr>
          <p:cNvPr id="22531" name="Subtitle 2"/>
          <p:cNvSpPr>
            <a:spLocks noGrp="1"/>
          </p:cNvSpPr>
          <p:nvPr>
            <p:ph type="subTitle" idx="1"/>
          </p:nvPr>
        </p:nvSpPr>
        <p:spPr>
          <a:xfrm>
            <a:off x="827584" y="1268760"/>
            <a:ext cx="7672908" cy="4968552"/>
          </a:xfrm>
        </p:spPr>
        <p:txBody>
          <a:bodyPr rtlCol="0">
            <a:normAutofit fontScale="55000" lnSpcReduction="20000"/>
          </a:bodyPr>
          <a:lstStyle/>
          <a:p>
            <a:pPr lvl="1" algn="l" fontAlgn="auto">
              <a:lnSpc>
                <a:spcPct val="140000"/>
              </a:lnSpc>
              <a:spcAft>
                <a:spcPts val="0"/>
              </a:spcAft>
              <a:buFont typeface="Arial" pitchFamily="34" charset="0"/>
              <a:buChar char="•"/>
              <a:defRPr/>
            </a:pPr>
            <a:r>
              <a:rPr lang="sl-SI" sz="3400" u="sng" dirty="0" smtClean="0">
                <a:solidFill>
                  <a:srgbClr val="FF0000"/>
                </a:solidFill>
                <a:latin typeface="Trebuchet MS" pitchFamily="34" charset="0"/>
              </a:rPr>
              <a:t>POGOJI: </a:t>
            </a:r>
          </a:p>
          <a:p>
            <a:pPr marL="514350" indent="-514350" algn="just" fontAlgn="auto">
              <a:lnSpc>
                <a:spcPct val="140000"/>
              </a:lnSpc>
              <a:spcAft>
                <a:spcPts val="0"/>
              </a:spcAft>
              <a:buSzPct val="85000"/>
              <a:buAutoNum type="arabicPeriod"/>
              <a:defRPr/>
            </a:pPr>
            <a:r>
              <a:rPr lang="sl-SI" sz="2900" u="sng" dirty="0" smtClean="0">
                <a:solidFill>
                  <a:srgbClr val="FF0000"/>
                </a:solidFill>
                <a:latin typeface="Trebuchet MS" pitchFamily="34" charset="0"/>
              </a:rPr>
              <a:t>povprečna ocena 4,7  vse zaključene (končne) ocene 9.r. OŠ  in </a:t>
            </a:r>
          </a:p>
          <a:p>
            <a:pPr marL="514350" indent="-514350" algn="just" fontAlgn="auto">
              <a:lnSpc>
                <a:spcPct val="140000"/>
              </a:lnSpc>
              <a:spcAft>
                <a:spcPts val="0"/>
              </a:spcAft>
              <a:buSzPct val="85000"/>
              <a:buFontTx/>
              <a:buAutoNum type="arabicPeriod"/>
              <a:defRPr/>
            </a:pPr>
            <a:r>
              <a:rPr lang="sl-SI" sz="2900" u="sng" dirty="0" smtClean="0">
                <a:solidFill>
                  <a:srgbClr val="FF0000"/>
                </a:solidFill>
                <a:latin typeface="Trebuchet MS" pitchFamily="34" charset="0"/>
              </a:rPr>
              <a:t>IZJEMNI DOSEŽKI (ZADNJI 2 LETI) – </a:t>
            </a:r>
            <a:endParaRPr lang="sl-SI" sz="2900" u="sng" strike="sngStrike" dirty="0">
              <a:solidFill>
                <a:srgbClr val="FF0000"/>
              </a:solidFill>
              <a:latin typeface="Trebuchet MS" pitchFamily="34" charset="0"/>
            </a:endParaRPr>
          </a:p>
          <a:p>
            <a:pPr algn="just" fontAlgn="auto">
              <a:lnSpc>
                <a:spcPct val="140000"/>
              </a:lnSpc>
              <a:spcAft>
                <a:spcPts val="0"/>
              </a:spcAft>
              <a:buSzPct val="85000"/>
              <a:buFontTx/>
              <a:buChar char="-"/>
              <a:defRPr/>
            </a:pPr>
            <a:r>
              <a:rPr lang="sl-SI" sz="2900" b="1" dirty="0"/>
              <a:t>štejejo se državna in mednarodna </a:t>
            </a:r>
            <a:r>
              <a:rPr lang="sl-SI" sz="2900" b="1" dirty="0" smtClean="0"/>
              <a:t>tekmovanja</a:t>
            </a:r>
            <a:r>
              <a:rPr lang="sl-SI" sz="2900" dirty="0" smtClean="0"/>
              <a:t>:</a:t>
            </a:r>
          </a:p>
          <a:p>
            <a:pPr algn="just" fontAlgn="auto">
              <a:lnSpc>
                <a:spcPct val="140000"/>
              </a:lnSpc>
              <a:spcAft>
                <a:spcPts val="0"/>
              </a:spcAft>
              <a:buSzPct val="85000"/>
              <a:buFontTx/>
              <a:buChar char="-"/>
              <a:defRPr/>
            </a:pPr>
            <a:r>
              <a:rPr lang="sl-SI" sz="2900" dirty="0" smtClean="0"/>
              <a:t> 1</a:t>
            </a:r>
            <a:r>
              <a:rPr lang="sl-SI" sz="2900" dirty="0"/>
              <a:t>. – 3. mesto = 10 točk/20 </a:t>
            </a:r>
            <a:r>
              <a:rPr lang="sl-SI" sz="2900" dirty="0" smtClean="0"/>
              <a:t>točk za mednarodno tekmovanje; </a:t>
            </a:r>
          </a:p>
          <a:p>
            <a:pPr algn="just" fontAlgn="auto">
              <a:lnSpc>
                <a:spcPct val="140000"/>
              </a:lnSpc>
              <a:spcAft>
                <a:spcPts val="0"/>
              </a:spcAft>
              <a:buSzPct val="85000"/>
              <a:buFontTx/>
              <a:buChar char="-"/>
              <a:defRPr/>
            </a:pPr>
            <a:r>
              <a:rPr lang="sl-SI" sz="2900" dirty="0" smtClean="0"/>
              <a:t>zlato </a:t>
            </a:r>
            <a:r>
              <a:rPr lang="sl-SI" sz="2900" dirty="0"/>
              <a:t>priznanje = 5 točk/10 </a:t>
            </a:r>
            <a:r>
              <a:rPr lang="sl-SI" sz="2900" dirty="0" smtClean="0"/>
              <a:t>točk za </a:t>
            </a:r>
            <a:r>
              <a:rPr lang="sl-SI" sz="2900" dirty="0"/>
              <a:t>mednarodno tekmovanje</a:t>
            </a:r>
            <a:r>
              <a:rPr lang="sl-SI" sz="2900" dirty="0" smtClean="0"/>
              <a:t>;</a:t>
            </a:r>
          </a:p>
          <a:p>
            <a:pPr algn="just" fontAlgn="auto">
              <a:lnSpc>
                <a:spcPct val="140000"/>
              </a:lnSpc>
              <a:spcAft>
                <a:spcPts val="0"/>
              </a:spcAft>
              <a:buSzPct val="85000"/>
              <a:buFontTx/>
              <a:buChar char="-"/>
              <a:defRPr/>
            </a:pPr>
            <a:r>
              <a:rPr lang="sl-SI" sz="2900" dirty="0" smtClean="0"/>
              <a:t> </a:t>
            </a:r>
            <a:r>
              <a:rPr lang="sl-SI" sz="2900" dirty="0"/>
              <a:t>srebrno priznanje = 2 točki/udeležba na mednarodnem tekmovanju = 5 točk). </a:t>
            </a:r>
            <a:endParaRPr lang="sl-SI" sz="2900" dirty="0" smtClean="0"/>
          </a:p>
          <a:p>
            <a:pPr algn="just" fontAlgn="auto">
              <a:lnSpc>
                <a:spcPct val="140000"/>
              </a:lnSpc>
              <a:spcAft>
                <a:spcPts val="0"/>
              </a:spcAft>
              <a:buSzPct val="85000"/>
              <a:buFontTx/>
              <a:buChar char="-"/>
              <a:defRPr/>
            </a:pPr>
            <a:r>
              <a:rPr lang="sl-SI" sz="2900" b="1" dirty="0" smtClean="0"/>
              <a:t>Štejejo </a:t>
            </a:r>
            <a:r>
              <a:rPr lang="sl-SI" sz="2900" b="1" dirty="0"/>
              <a:t>pa se tudi:</a:t>
            </a:r>
            <a:r>
              <a:rPr lang="sl-SI" sz="2900" dirty="0"/>
              <a:t> izjemni dosežek na področju poklicnega in strokovnega izobraževanja, izjemni dosežek na področju raziskovalnega dela, nagrajeno znanstvenoraziskovalno, razvojno ali umetniško delo na državni ali mednarodni ravni, objava znanstvenoraziskovalne naloge ali znanstvenega prispevka, umetniško ali drugo delo.</a:t>
            </a:r>
            <a:endParaRPr lang="sl-SI" sz="2900" u="sng" strike="sngStrike" dirty="0" smtClean="0">
              <a:solidFill>
                <a:srgbClr val="FF0000"/>
              </a:solidFill>
              <a:latin typeface="Trebuchet MS" pitchFamily="34" charset="0"/>
            </a:endParaRPr>
          </a:p>
          <a:p>
            <a:pPr algn="just" fontAlgn="auto">
              <a:lnSpc>
                <a:spcPct val="140000"/>
              </a:lnSpc>
              <a:spcAft>
                <a:spcPts val="0"/>
              </a:spcAft>
              <a:buSzPct val="85000"/>
              <a:buFontTx/>
              <a:buChar char="-"/>
              <a:defRPr/>
            </a:pPr>
            <a:r>
              <a:rPr lang="sl-SI" sz="2500" dirty="0" smtClean="0">
                <a:solidFill>
                  <a:srgbClr val="FF0000"/>
                </a:solidFill>
                <a:latin typeface="Trebuchet MS" pitchFamily="34" charset="0"/>
              </a:rPr>
              <a:t>Lani: 4,77 in 2,5 točke</a:t>
            </a:r>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2988" y="1027113"/>
            <a:ext cx="7024687" cy="817711"/>
          </a:xfrm>
        </p:spPr>
        <p:txBody>
          <a:bodyPr/>
          <a:lstStyle/>
          <a:p>
            <a:r>
              <a:rPr lang="sl-SI" b="1" dirty="0" smtClean="0">
                <a:solidFill>
                  <a:srgbClr val="FF0000"/>
                </a:solidFill>
              </a:rPr>
              <a:t>POMEMBNI E-NASLOVI</a:t>
            </a:r>
            <a:endParaRPr lang="sl-SI" b="1" dirty="0">
              <a:solidFill>
                <a:srgbClr val="FF0000"/>
              </a:solidFill>
            </a:endParaRPr>
          </a:p>
        </p:txBody>
      </p:sp>
      <p:sp>
        <p:nvSpPr>
          <p:cNvPr id="3" name="Ograda vsebine 2"/>
          <p:cNvSpPr>
            <a:spLocks noGrp="1"/>
          </p:cNvSpPr>
          <p:nvPr>
            <p:ph idx="1"/>
          </p:nvPr>
        </p:nvSpPr>
        <p:spPr>
          <a:xfrm>
            <a:off x="1042988" y="2324100"/>
            <a:ext cx="6777037" cy="3697188"/>
          </a:xfrm>
        </p:spPr>
        <p:txBody>
          <a:bodyPr/>
          <a:lstStyle/>
          <a:p>
            <a:endParaRPr lang="sl-SI" dirty="0" smtClean="0"/>
          </a:p>
          <a:p>
            <a:r>
              <a:rPr lang="sl-SI" dirty="0" smtClean="0"/>
              <a:t>Razpis za vpis v srednjo šolo: </a:t>
            </a:r>
            <a:r>
              <a:rPr lang="sl-SI" sz="1200" dirty="0" smtClean="0">
                <a:hlinkClick r:id="rId2"/>
              </a:rPr>
              <a:t>https</a:t>
            </a:r>
            <a:r>
              <a:rPr lang="sl-SI" sz="1200" dirty="0">
                <a:hlinkClick r:id="rId2"/>
              </a:rPr>
              <a:t>://www.gov.si/teme/vpis-v-srednjo-solo/</a:t>
            </a:r>
            <a:endParaRPr lang="sl-SI" sz="1200" dirty="0" smtClean="0">
              <a:hlinkClick r:id="rId2"/>
            </a:endParaRPr>
          </a:p>
          <a:p>
            <a:pPr>
              <a:buNone/>
            </a:pPr>
            <a:endParaRPr lang="sl-SI" sz="1200" dirty="0" smtClean="0">
              <a:hlinkClick r:id="rId2"/>
            </a:endParaRPr>
          </a:p>
          <a:p>
            <a:r>
              <a:rPr lang="sl-SI" dirty="0" smtClean="0"/>
              <a:t>Prijavnica za vpis v prvi letnik:</a:t>
            </a:r>
          </a:p>
          <a:p>
            <a:pPr>
              <a:buNone/>
            </a:pPr>
            <a:r>
              <a:rPr lang="sl-SI" sz="1200" dirty="0" smtClean="0">
                <a:hlinkClick r:id="rId3"/>
              </a:rPr>
              <a:t>https</a:t>
            </a:r>
            <a:r>
              <a:rPr lang="sl-SI" sz="1200" dirty="0">
                <a:hlinkClick r:id="rId3"/>
              </a:rPr>
              <a:t>://e-uprava.gov.si/podrocja/vloge/vloga.html?id=</a:t>
            </a:r>
            <a:r>
              <a:rPr lang="sl-SI" sz="1200" dirty="0" smtClean="0">
                <a:hlinkClick r:id="rId3"/>
              </a:rPr>
              <a:t>2192</a:t>
            </a:r>
            <a:endParaRPr lang="sl-SI" sz="1200" dirty="0" smtClean="0"/>
          </a:p>
          <a:p>
            <a:pPr>
              <a:buNone/>
            </a:pPr>
            <a:endParaRPr lang="sl-SI" sz="1200" dirty="0" smtClean="0"/>
          </a:p>
          <a:p>
            <a:pPr>
              <a:buNone/>
            </a:pPr>
            <a:endParaRPr lang="sl-SI" sz="1200" dirty="0" smtClean="0"/>
          </a:p>
          <a:p>
            <a:r>
              <a:rPr lang="sl-SI" dirty="0" smtClean="0"/>
              <a:t>Informacije o štipendijah:</a:t>
            </a:r>
          </a:p>
          <a:p>
            <a:pPr>
              <a:buNone/>
            </a:pPr>
            <a:r>
              <a:rPr lang="sl-SI" sz="1200" dirty="0" smtClean="0">
                <a:hlinkClick r:id="rId4"/>
              </a:rPr>
              <a:t>https</a:t>
            </a:r>
            <a:r>
              <a:rPr lang="sl-SI" sz="1200" dirty="0">
                <a:hlinkClick r:id="rId4"/>
              </a:rPr>
              <a:t>://www.srips-rs.si/</a:t>
            </a:r>
            <a:r>
              <a:rPr lang="sl-SI" sz="1200" dirty="0" smtClean="0">
                <a:hlinkClick r:id="rId4"/>
              </a:rPr>
              <a:t>stipendije</a:t>
            </a:r>
            <a:endParaRPr lang="sl-SI" sz="1200" dirty="0" smtClean="0"/>
          </a:p>
          <a:p>
            <a:pPr>
              <a:buNone/>
            </a:pPr>
            <a:endParaRPr lang="sl-SI" sz="1200" dirty="0" smtClean="0"/>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1027113"/>
            <a:ext cx="7024687" cy="544499"/>
          </a:xfrm>
        </p:spPr>
        <p:txBody>
          <a:bodyPr/>
          <a:lstStyle/>
          <a:p>
            <a:pPr algn="ctr"/>
            <a:r>
              <a:rPr lang="sl-SI" sz="2800" dirty="0" smtClean="0">
                <a:solidFill>
                  <a:srgbClr val="FF0000"/>
                </a:solidFill>
              </a:rPr>
              <a:t>Kaj vprašati na informativnem dnevu:</a:t>
            </a:r>
            <a:endParaRPr lang="sl-SI" sz="2800" dirty="0">
              <a:solidFill>
                <a:srgbClr val="FF0000"/>
              </a:solidFill>
            </a:endParaRPr>
          </a:p>
        </p:txBody>
      </p:sp>
      <p:sp>
        <p:nvSpPr>
          <p:cNvPr id="3" name="Content Placeholder 2"/>
          <p:cNvSpPr>
            <a:spLocks noGrp="1"/>
          </p:cNvSpPr>
          <p:nvPr>
            <p:ph sz="quarter" idx="13"/>
          </p:nvPr>
        </p:nvSpPr>
        <p:spPr>
          <a:xfrm>
            <a:off x="1142976" y="1571612"/>
            <a:ext cx="7030046" cy="4929222"/>
          </a:xfrm>
        </p:spPr>
        <p:txBody>
          <a:bodyPr/>
          <a:lstStyle/>
          <a:p>
            <a:r>
              <a:rPr lang="pl-PL" sz="2000" b="1" dirty="0" smtClean="0"/>
              <a:t>Ali pouk poteka v turnusu?</a:t>
            </a:r>
          </a:p>
          <a:p>
            <a:r>
              <a:rPr lang="pl-PL" sz="2000" b="1" dirty="0" smtClean="0"/>
              <a:t>Kako je s hrano na šoli? Je menza, kuhinja, jedilnica, avtomat?</a:t>
            </a:r>
          </a:p>
          <a:p>
            <a:r>
              <a:rPr lang="sl-SI" sz="2000" b="1" dirty="0" smtClean="0"/>
              <a:t>Imajo na šoli garderobo?</a:t>
            </a:r>
          </a:p>
          <a:p>
            <a:r>
              <a:rPr lang="sl-SI" sz="2000" b="1" dirty="0" smtClean="0"/>
              <a:t>Ali ponuja šola kakšne </a:t>
            </a:r>
            <a:r>
              <a:rPr lang="sl-SI" sz="2000" b="1" dirty="0" err="1" smtClean="0"/>
              <a:t>izvenšolske</a:t>
            </a:r>
            <a:r>
              <a:rPr lang="sl-SI" sz="2000" b="1" dirty="0" smtClean="0"/>
              <a:t> dejavnosti? Krožki, šport, druženje…</a:t>
            </a:r>
          </a:p>
          <a:p>
            <a:r>
              <a:rPr lang="pl-PL" sz="2000" b="1" dirty="0" smtClean="0"/>
              <a:t>Praksa. Jo je na šoli obvezno opraviti?</a:t>
            </a:r>
          </a:p>
          <a:p>
            <a:r>
              <a:rPr lang="sl-SI" sz="2000" b="1" dirty="0" smtClean="0"/>
              <a:t>Ponudba obveznih izbirnih vsebin</a:t>
            </a:r>
          </a:p>
          <a:p>
            <a:r>
              <a:rPr lang="sl-SI" sz="2000" b="1" dirty="0" smtClean="0"/>
              <a:t>Med katerimi tujimi jeziki lahko izbiram?</a:t>
            </a:r>
          </a:p>
          <a:p>
            <a:r>
              <a:rPr lang="pt-BR" sz="2000" b="1" dirty="0" smtClean="0"/>
              <a:t>Ali šola izvaja 5. predmet na maturi?</a:t>
            </a:r>
          </a:p>
          <a:p>
            <a:r>
              <a:rPr lang="pl-PL" sz="2000" b="1" dirty="0" smtClean="0"/>
              <a:t>Je šola prijazna do statusa športnika, kulturnika, vozača?</a:t>
            </a:r>
          </a:p>
          <a:p>
            <a:r>
              <a:rPr lang="sl-SI" sz="2000" b="1" dirty="0" smtClean="0"/>
              <a:t>Kakšen urnik me čaka?</a:t>
            </a:r>
          </a:p>
          <a:p>
            <a:endParaRPr lang="sl-SI" dirty="0"/>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1115616" y="188640"/>
            <a:ext cx="7024687" cy="830262"/>
          </a:xfrm>
        </p:spPr>
        <p:txBody>
          <a:bodyPr rtlCol="0">
            <a:normAutofit/>
          </a:bodyPr>
          <a:lstStyle/>
          <a:p>
            <a:pPr algn="ctr" fontAlgn="auto">
              <a:spcAft>
                <a:spcPts val="0"/>
              </a:spcAft>
              <a:defRPr/>
            </a:pPr>
            <a:r>
              <a:rPr lang="sl-SI" b="1" i="1" dirty="0">
                <a:solidFill>
                  <a:schemeClr val="tx1"/>
                </a:solidFill>
                <a:effectLst>
                  <a:outerShdw blurRad="38100" dist="38100" dir="2700000" algn="tl">
                    <a:srgbClr val="C0C0C0"/>
                  </a:outerShdw>
                </a:effectLst>
                <a:latin typeface="Trebuchet MS" pitchFamily="34" charset="0"/>
              </a:rPr>
              <a:t>VRSTE PROGRAMOV</a:t>
            </a:r>
          </a:p>
        </p:txBody>
      </p:sp>
      <p:sp>
        <p:nvSpPr>
          <p:cNvPr id="6147" name="Rectangle 8"/>
          <p:cNvSpPr>
            <a:spLocks noGrp="1" noChangeArrowheads="1"/>
          </p:cNvSpPr>
          <p:nvPr>
            <p:ph sz="quarter" idx="13"/>
          </p:nvPr>
        </p:nvSpPr>
        <p:spPr>
          <a:xfrm>
            <a:off x="1187624" y="1340768"/>
            <a:ext cx="3575050" cy="4114800"/>
          </a:xfrm>
        </p:spPr>
        <p:txBody>
          <a:bodyPr/>
          <a:lstStyle/>
          <a:p>
            <a:pPr>
              <a:lnSpc>
                <a:spcPct val="80000"/>
              </a:lnSpc>
              <a:buFont typeface="Tahoma" pitchFamily="34" charset="0"/>
              <a:buChar char="●"/>
            </a:pPr>
            <a:r>
              <a:rPr lang="sl-SI" sz="1800" b="1" dirty="0" smtClean="0">
                <a:solidFill>
                  <a:srgbClr val="FF0000"/>
                </a:solidFill>
                <a:latin typeface="Trebuchet MS" pitchFamily="34" charset="0"/>
              </a:rPr>
              <a:t>PROGRAMI NIŽJEGA POKLICNEGA IZOBRAŽEVANJA:</a:t>
            </a:r>
            <a:endParaRPr lang="sl-SI" sz="1800" dirty="0" smtClean="0">
              <a:solidFill>
                <a:srgbClr val="FF0000"/>
              </a:solidFill>
              <a:latin typeface="Trebuchet MS" pitchFamily="34" charset="0"/>
            </a:endParaRPr>
          </a:p>
          <a:p>
            <a:pPr>
              <a:lnSpc>
                <a:spcPct val="80000"/>
              </a:lnSpc>
              <a:buFont typeface="Wingdings" pitchFamily="2" charset="2"/>
              <a:buNone/>
            </a:pPr>
            <a:r>
              <a:rPr lang="sl-SI" sz="1500" dirty="0" smtClean="0">
                <a:latin typeface="Trebuchet MS" pitchFamily="34" charset="0"/>
              </a:rPr>
              <a:t>-    </a:t>
            </a:r>
            <a:r>
              <a:rPr lang="sl-SI" sz="1600" dirty="0" smtClean="0">
                <a:latin typeface="Trebuchet MS" pitchFamily="34" charset="0"/>
              </a:rPr>
              <a:t>trajanje dve leti,</a:t>
            </a:r>
          </a:p>
          <a:p>
            <a:pPr>
              <a:lnSpc>
                <a:spcPct val="80000"/>
              </a:lnSpc>
              <a:buFontTx/>
              <a:buChar char="-"/>
            </a:pPr>
            <a:r>
              <a:rPr lang="sl-SI" sz="1600" dirty="0" smtClean="0">
                <a:latin typeface="Trebuchet MS" pitchFamily="34" charset="0"/>
              </a:rPr>
              <a:t>zaključni izpit</a:t>
            </a:r>
          </a:p>
          <a:p>
            <a:pPr>
              <a:lnSpc>
                <a:spcPct val="80000"/>
              </a:lnSpc>
              <a:buFontTx/>
              <a:buChar char="-"/>
            </a:pPr>
            <a:endParaRPr lang="sl-SI" sz="1600" dirty="0" smtClean="0">
              <a:latin typeface="Trebuchet MS" pitchFamily="34" charset="0"/>
            </a:endParaRPr>
          </a:p>
          <a:p>
            <a:pPr>
              <a:lnSpc>
                <a:spcPct val="80000"/>
              </a:lnSpc>
              <a:buFontTx/>
              <a:buChar char="•"/>
            </a:pPr>
            <a:r>
              <a:rPr lang="sl-SI" sz="1800" b="1" dirty="0" smtClean="0">
                <a:solidFill>
                  <a:srgbClr val="FF0000"/>
                </a:solidFill>
                <a:latin typeface="Trebuchet MS" pitchFamily="34" charset="0"/>
              </a:rPr>
              <a:t>PROGRAMI SREDNJEGA POKLICNEGA IZOBRAŽEVANJA:</a:t>
            </a:r>
            <a:endParaRPr lang="sl-SI" sz="1800" dirty="0" smtClean="0">
              <a:solidFill>
                <a:srgbClr val="FF0000"/>
              </a:solidFill>
              <a:latin typeface="Trebuchet MS" pitchFamily="34" charset="0"/>
            </a:endParaRPr>
          </a:p>
          <a:p>
            <a:pPr>
              <a:lnSpc>
                <a:spcPct val="80000"/>
              </a:lnSpc>
              <a:buFont typeface="Wingdings" pitchFamily="2" charset="2"/>
              <a:buNone/>
            </a:pPr>
            <a:r>
              <a:rPr lang="sl-SI" sz="1600" dirty="0" smtClean="0">
                <a:latin typeface="Trebuchet MS" pitchFamily="34" charset="0"/>
              </a:rPr>
              <a:t>-     trajanje tri leta,</a:t>
            </a:r>
          </a:p>
          <a:p>
            <a:pPr>
              <a:lnSpc>
                <a:spcPct val="80000"/>
              </a:lnSpc>
              <a:buFontTx/>
              <a:buChar char="-"/>
            </a:pPr>
            <a:r>
              <a:rPr lang="sl-SI" sz="1600" dirty="0" smtClean="0">
                <a:latin typeface="Trebuchet MS" pitchFamily="34" charset="0"/>
              </a:rPr>
              <a:t>zaključni izpit</a:t>
            </a:r>
          </a:p>
          <a:p>
            <a:pPr>
              <a:lnSpc>
                <a:spcPct val="80000"/>
              </a:lnSpc>
              <a:buFontTx/>
              <a:buChar char="-"/>
            </a:pPr>
            <a:r>
              <a:rPr lang="sl-SI" sz="1600" dirty="0" smtClean="0">
                <a:latin typeface="Trebuchet MS" pitchFamily="34" charset="0"/>
              </a:rPr>
              <a:t>možnost nadaljevanja po programih srednjega poklicno tehniškega izobraževanja - “3+2” ali vpisa v maturitetni tečaj</a:t>
            </a:r>
          </a:p>
          <a:p>
            <a:pPr>
              <a:lnSpc>
                <a:spcPct val="80000"/>
              </a:lnSpc>
              <a:buNone/>
            </a:pPr>
            <a:endParaRPr lang="sl-SI" sz="1600" dirty="0" smtClean="0">
              <a:latin typeface="Trebuchet MS" pitchFamily="34" charset="0"/>
            </a:endParaRPr>
          </a:p>
        </p:txBody>
      </p:sp>
      <p:sp>
        <p:nvSpPr>
          <p:cNvPr id="6148" name="Rectangle 9"/>
          <p:cNvSpPr>
            <a:spLocks noGrp="1" noChangeArrowheads="1"/>
          </p:cNvSpPr>
          <p:nvPr>
            <p:ph sz="quarter" idx="14"/>
          </p:nvPr>
        </p:nvSpPr>
        <p:spPr>
          <a:xfrm>
            <a:off x="4644008" y="1124744"/>
            <a:ext cx="3575050" cy="4114800"/>
          </a:xfrm>
        </p:spPr>
        <p:txBody>
          <a:bodyPr/>
          <a:lstStyle/>
          <a:p>
            <a:pPr>
              <a:lnSpc>
                <a:spcPct val="80000"/>
              </a:lnSpc>
              <a:buFontTx/>
              <a:buChar char="•"/>
            </a:pPr>
            <a:r>
              <a:rPr lang="sl-SI" sz="1800" b="1" dirty="0" smtClean="0">
                <a:solidFill>
                  <a:srgbClr val="FF0000"/>
                </a:solidFill>
                <a:latin typeface="Trebuchet MS" pitchFamily="34" charset="0"/>
              </a:rPr>
              <a:t>PROGRAMI SREDNJEGA STROKOVNEGA OZ. TEHNIŠKEGA IZOBRAŽEVANJA:</a:t>
            </a:r>
            <a:endParaRPr lang="sl-SI" sz="1800" dirty="0" smtClean="0">
              <a:solidFill>
                <a:srgbClr val="FF0000"/>
              </a:solidFill>
              <a:latin typeface="Trebuchet MS" pitchFamily="34" charset="0"/>
            </a:endParaRPr>
          </a:p>
          <a:p>
            <a:pPr>
              <a:lnSpc>
                <a:spcPct val="80000"/>
              </a:lnSpc>
              <a:buFont typeface="Wingdings" pitchFamily="2" charset="2"/>
              <a:buNone/>
            </a:pPr>
            <a:r>
              <a:rPr lang="sl-SI" sz="1600" dirty="0" smtClean="0">
                <a:latin typeface="Trebuchet MS" pitchFamily="34" charset="0"/>
              </a:rPr>
              <a:t>-     trajanje štiri leta,</a:t>
            </a:r>
          </a:p>
          <a:p>
            <a:pPr>
              <a:lnSpc>
                <a:spcPct val="80000"/>
              </a:lnSpc>
              <a:buFontTx/>
              <a:buChar char="-"/>
            </a:pPr>
            <a:r>
              <a:rPr lang="sl-SI" sz="1600" dirty="0" smtClean="0">
                <a:latin typeface="Trebuchet MS" pitchFamily="34" charset="0"/>
              </a:rPr>
              <a:t>poklicna matura (4 predmeti)</a:t>
            </a:r>
          </a:p>
          <a:p>
            <a:pPr>
              <a:lnSpc>
                <a:spcPct val="80000"/>
              </a:lnSpc>
              <a:buFontTx/>
              <a:buChar char="-"/>
            </a:pPr>
            <a:r>
              <a:rPr lang="sl-SI" sz="1600" dirty="0">
                <a:latin typeface="Trebuchet MS"/>
                <a:cs typeface="Trebuchet MS"/>
              </a:rPr>
              <a:t>n</a:t>
            </a:r>
            <a:r>
              <a:rPr lang="sl-SI" sz="1600" dirty="0" smtClean="0">
                <a:latin typeface="Trebuchet MS"/>
                <a:cs typeface="Trebuchet MS"/>
              </a:rPr>
              <a:t>adaljujejo na </a:t>
            </a:r>
            <a:r>
              <a:rPr lang="sl-SI" sz="1600" dirty="0">
                <a:latin typeface="Trebuchet MS"/>
                <a:cs typeface="Trebuchet MS"/>
              </a:rPr>
              <a:t>študijskih programih za pridobitev višje strokovne, visoke strokovne izobrazbe, z opravljenim izpitom iz enega od predmetov splošne mature pa tudi v posameznih študijskih programih za pridobitev univerzitetne izobrazbe</a:t>
            </a:r>
            <a:r>
              <a:rPr lang="en-US" sz="1600" dirty="0">
                <a:latin typeface="Trebuchet MS"/>
                <a:cs typeface="Trebuchet MS"/>
              </a:rPr>
              <a:t> </a:t>
            </a:r>
            <a:endParaRPr lang="sl-SI" sz="1600" dirty="0" smtClean="0">
              <a:latin typeface="Trebuchet MS"/>
              <a:cs typeface="Trebuchet MS"/>
            </a:endParaRPr>
          </a:p>
          <a:p>
            <a:pPr>
              <a:lnSpc>
                <a:spcPct val="80000"/>
              </a:lnSpc>
              <a:buFontTx/>
              <a:buNone/>
            </a:pPr>
            <a:endParaRPr lang="sl-SI" sz="1600" b="1" u="sng" dirty="0" smtClean="0">
              <a:latin typeface="Trebuchet MS" pitchFamily="34" charset="0"/>
            </a:endParaRPr>
          </a:p>
          <a:p>
            <a:pPr>
              <a:lnSpc>
                <a:spcPct val="80000"/>
              </a:lnSpc>
              <a:buFontTx/>
              <a:buChar char="•"/>
            </a:pPr>
            <a:r>
              <a:rPr lang="sl-SI" sz="1800" b="1" dirty="0" smtClean="0">
                <a:solidFill>
                  <a:srgbClr val="FF0000"/>
                </a:solidFill>
                <a:latin typeface="Trebuchet MS" pitchFamily="34" charset="0"/>
              </a:rPr>
              <a:t>GIMNAZIJSKI PROGRAMI:</a:t>
            </a:r>
            <a:endParaRPr lang="sl-SI" sz="1800" dirty="0" smtClean="0">
              <a:solidFill>
                <a:srgbClr val="FF0000"/>
              </a:solidFill>
              <a:latin typeface="Trebuchet MS" pitchFamily="34" charset="0"/>
            </a:endParaRPr>
          </a:p>
          <a:p>
            <a:pPr>
              <a:lnSpc>
                <a:spcPct val="80000"/>
              </a:lnSpc>
              <a:buFont typeface="Wingdings" pitchFamily="2" charset="2"/>
              <a:buNone/>
            </a:pPr>
            <a:r>
              <a:rPr lang="sl-SI" sz="1600" dirty="0" smtClean="0">
                <a:latin typeface="Trebuchet MS" pitchFamily="34" charset="0"/>
              </a:rPr>
              <a:t>-    gimnazija (športni, evropski oddelek), klasična gimnazija, tehniška, ekonomska in umetniška gimnazija,</a:t>
            </a:r>
          </a:p>
          <a:p>
            <a:pPr>
              <a:lnSpc>
                <a:spcPct val="80000"/>
              </a:lnSpc>
              <a:buFontTx/>
              <a:buChar char="-"/>
            </a:pPr>
            <a:r>
              <a:rPr lang="sl-SI" sz="1600" dirty="0" smtClean="0">
                <a:latin typeface="Trebuchet MS" pitchFamily="34" charset="0"/>
              </a:rPr>
              <a:t>trajanje štiri leta,</a:t>
            </a:r>
          </a:p>
          <a:p>
            <a:pPr>
              <a:lnSpc>
                <a:spcPct val="80000"/>
              </a:lnSpc>
              <a:buFontTx/>
              <a:buChar char="-"/>
            </a:pPr>
            <a:r>
              <a:rPr lang="sl-SI" sz="1600" dirty="0" smtClean="0">
                <a:latin typeface="Trebuchet MS" pitchFamily="34" charset="0"/>
              </a:rPr>
              <a:t>Splošna matura (5 predmetov)</a:t>
            </a:r>
          </a:p>
          <a:p>
            <a:pPr>
              <a:lnSpc>
                <a:spcPct val="80000"/>
              </a:lnSpc>
              <a:buFontTx/>
              <a:buChar char="-"/>
            </a:pPr>
            <a:r>
              <a:rPr lang="sl-SI" sz="1600" b="1" dirty="0"/>
              <a:t>univerzitetni študij</a:t>
            </a:r>
            <a:r>
              <a:rPr lang="en-US" sz="1600" dirty="0"/>
              <a:t> </a:t>
            </a:r>
            <a:endParaRPr lang="sl-SI" sz="1600" dirty="0" smtClean="0">
              <a:latin typeface="Trebuchet MS" pitchFamily="34" charset="0"/>
            </a:endParaRPr>
          </a:p>
          <a:p>
            <a:pPr>
              <a:lnSpc>
                <a:spcPct val="80000"/>
              </a:lnSpc>
              <a:buFontTx/>
              <a:buChar char="-"/>
            </a:pPr>
            <a:endParaRPr lang="sl-SI" sz="1600" dirty="0" smtClean="0">
              <a:latin typeface="Trebuchet MS" pitchFamily="34" charset="0"/>
            </a:endParaRPr>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16013" y="836613"/>
            <a:ext cx="7024687" cy="1296987"/>
          </a:xfrm>
        </p:spPr>
        <p:txBody>
          <a:bodyPr rtlCol="0">
            <a:normAutofit fontScale="90000"/>
          </a:bodyPr>
          <a:lstStyle/>
          <a:p>
            <a:pPr algn="ctr" fontAlgn="auto">
              <a:spcAft>
                <a:spcPts val="0"/>
              </a:spcAft>
              <a:defRPr/>
            </a:pPr>
            <a:r>
              <a:rPr lang="sl-SI" b="1" dirty="0" smtClean="0"/>
              <a:t/>
            </a:r>
            <a:br>
              <a:rPr lang="sl-SI" b="1" dirty="0" smtClean="0"/>
            </a:br>
            <a:r>
              <a:rPr lang="sl-SI" b="1" dirty="0"/>
              <a:t/>
            </a:r>
            <a:br>
              <a:rPr lang="sl-SI" b="1" dirty="0"/>
            </a:br>
            <a:r>
              <a:rPr lang="sl-SI" b="1" dirty="0" smtClean="0"/>
              <a:t/>
            </a:r>
            <a:br>
              <a:rPr lang="sl-SI" b="1" dirty="0" smtClean="0"/>
            </a:br>
            <a:r>
              <a:rPr lang="sl-SI" b="1" dirty="0" smtClean="0"/>
              <a:t/>
            </a:r>
            <a:br>
              <a:rPr lang="sl-SI" b="1" dirty="0" smtClean="0"/>
            </a:br>
            <a:r>
              <a:rPr lang="sl-SI" b="1" dirty="0"/>
              <a:t/>
            </a:r>
            <a:br>
              <a:rPr lang="sl-SI" b="1" dirty="0"/>
            </a:br>
            <a:r>
              <a:rPr lang="sl-SI" b="1" dirty="0" smtClean="0">
                <a:solidFill>
                  <a:srgbClr val="FF0000"/>
                </a:solidFill>
              </a:rPr>
              <a:t>MEDNARODNA MATURA</a:t>
            </a:r>
            <a:r>
              <a:rPr lang="sl-SI" b="1" dirty="0" smtClean="0"/>
              <a:t/>
            </a:r>
            <a:br>
              <a:rPr lang="sl-SI" b="1" dirty="0" smtClean="0"/>
            </a:br>
            <a:endParaRPr lang="sl-SI" b="1" dirty="0"/>
          </a:p>
        </p:txBody>
      </p:sp>
      <p:graphicFrame>
        <p:nvGraphicFramePr>
          <p:cNvPr id="5" name="Ograda vsebine 4"/>
          <p:cNvGraphicFramePr>
            <a:graphicFrameLocks noGrp="1"/>
          </p:cNvGraphicFramePr>
          <p:nvPr>
            <p:ph idx="1"/>
            <p:extLst>
              <p:ext uri="{D42A27DB-BD31-4B8C-83A1-F6EECF244321}">
                <p14:modId xmlns:p14="http://schemas.microsoft.com/office/powerpoint/2010/main" val="3317475216"/>
              </p:ext>
            </p:extLst>
          </p:nvPr>
        </p:nvGraphicFramePr>
        <p:xfrm>
          <a:off x="1043492" y="2000240"/>
          <a:ext cx="6777317"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b="1" dirty="0"/>
              <a:t>MEDNARODNA ŠOLA</a:t>
            </a:r>
            <a:r>
              <a:rPr lang="en-US" b="1" dirty="0"/>
              <a:t/>
            </a:r>
            <a:br>
              <a:rPr lang="en-US" b="1" dirty="0"/>
            </a:br>
            <a:endParaRPr lang="en-US" dirty="0"/>
          </a:p>
        </p:txBody>
      </p:sp>
      <p:sp>
        <p:nvSpPr>
          <p:cNvPr id="3" name="Content Placeholder 2"/>
          <p:cNvSpPr>
            <a:spLocks noGrp="1"/>
          </p:cNvSpPr>
          <p:nvPr>
            <p:ph idx="1"/>
          </p:nvPr>
        </p:nvSpPr>
        <p:spPr/>
        <p:txBody>
          <a:bodyPr/>
          <a:lstStyle/>
          <a:p>
            <a:r>
              <a:rPr lang="sl-SI" dirty="0"/>
              <a:t>Gimnaziji Bežigrad, na organizacijski enoti Mednarodna šola</a:t>
            </a:r>
            <a:r>
              <a:rPr lang="en-US" dirty="0"/>
              <a:t> </a:t>
            </a:r>
            <a:endParaRPr lang="en-US" dirty="0" smtClean="0"/>
          </a:p>
          <a:p>
            <a:r>
              <a:rPr lang="sl-SI" dirty="0"/>
              <a:t>na voljo </a:t>
            </a:r>
            <a:r>
              <a:rPr lang="sl-SI" b="1" dirty="0"/>
              <a:t>44 </a:t>
            </a:r>
            <a:r>
              <a:rPr lang="sl-SI" b="1" dirty="0" smtClean="0"/>
              <a:t>mest</a:t>
            </a:r>
            <a:endParaRPr lang="en-US" dirty="0"/>
          </a:p>
        </p:txBody>
      </p:sp>
    </p:spTree>
    <p:extLst>
      <p:ext uri="{BB962C8B-B14F-4D97-AF65-F5344CB8AC3E}">
        <p14:creationId xmlns:p14="http://schemas.microsoft.com/office/powerpoint/2010/main" val="1833787729"/>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rtlCol="0">
            <a:normAutofit/>
          </a:bodyPr>
          <a:lstStyle/>
          <a:p>
            <a:pPr algn="ctr" fontAlgn="auto">
              <a:spcAft>
                <a:spcPts val="0"/>
              </a:spcAft>
              <a:defRPr/>
            </a:pPr>
            <a:r>
              <a:rPr lang="sl-SI" b="1" i="1" dirty="0">
                <a:solidFill>
                  <a:schemeClr val="tx1"/>
                </a:solidFill>
                <a:effectLst>
                  <a:outerShdw blurRad="38100" dist="38100" dir="2700000" algn="tl">
                    <a:srgbClr val="C0C0C0"/>
                  </a:outerShdw>
                </a:effectLst>
                <a:latin typeface="Trebuchet MS" pitchFamily="34" charset="0"/>
              </a:rPr>
              <a:t>POSEBNI POGOJI ZA VPIS</a:t>
            </a:r>
          </a:p>
        </p:txBody>
      </p:sp>
      <p:sp>
        <p:nvSpPr>
          <p:cNvPr id="205827" name="Rectangle 3"/>
          <p:cNvSpPr>
            <a:spLocks noGrp="1" noChangeArrowheads="1"/>
          </p:cNvSpPr>
          <p:nvPr>
            <p:ph idx="1"/>
          </p:nvPr>
        </p:nvSpPr>
        <p:spPr bwMode="blackGray">
          <a:xfrm>
            <a:off x="1042988" y="2324100"/>
            <a:ext cx="6777037" cy="3890982"/>
          </a:xfrm>
        </p:spPr>
        <p:txBody>
          <a:bodyPr rtlCol="0">
            <a:normAutofit fontScale="77500" lnSpcReduction="20000"/>
          </a:bodyPr>
          <a:lstStyle/>
          <a:p>
            <a:pPr marL="571500" indent="-571500" fontAlgn="auto">
              <a:spcAft>
                <a:spcPts val="0"/>
              </a:spcAft>
              <a:buFont typeface="Wingdings" pitchFamily="2" charset="2"/>
              <a:buAutoNum type="arabicPeriod"/>
              <a:defRPr/>
            </a:pPr>
            <a:endParaRPr lang="sl-SI" sz="1800" b="1" i="1" dirty="0" smtClean="0">
              <a:solidFill>
                <a:schemeClr val="accent1"/>
              </a:solidFill>
              <a:latin typeface="Tahoma" pitchFamily="34" charset="0"/>
            </a:endParaRPr>
          </a:p>
          <a:p>
            <a:pPr marL="571500" indent="-571500" fontAlgn="auto">
              <a:spcAft>
                <a:spcPts val="0"/>
              </a:spcAft>
              <a:buFont typeface="+mj-lt"/>
              <a:buAutoNum type="arabicPeriod"/>
              <a:defRPr/>
            </a:pPr>
            <a:r>
              <a:rPr lang="sl-SI" sz="2000" b="1" i="1" dirty="0" smtClean="0">
                <a:solidFill>
                  <a:srgbClr val="FF0000"/>
                </a:solidFill>
                <a:latin typeface="Trebuchet MS" pitchFamily="34" charset="0"/>
              </a:rPr>
              <a:t>PSIHOFIZIČNA SPOSOBNOST</a:t>
            </a:r>
            <a:r>
              <a:rPr lang="sl-SI" sz="2000" b="1" dirty="0" smtClean="0">
                <a:solidFill>
                  <a:srgbClr val="FF0000"/>
                </a:solidFill>
                <a:latin typeface="Trebuchet MS" pitchFamily="34" charset="0"/>
              </a:rPr>
              <a:t> </a:t>
            </a:r>
            <a:r>
              <a:rPr lang="sl-SI" sz="2000" b="1" dirty="0" smtClean="0">
                <a:latin typeface="Trebuchet MS" pitchFamily="34" charset="0"/>
              </a:rPr>
              <a:t>– </a:t>
            </a:r>
            <a:r>
              <a:rPr lang="sl-SI" sz="2000" dirty="0" smtClean="0">
                <a:latin typeface="Trebuchet MS" pitchFamily="34" charset="0"/>
              </a:rPr>
              <a:t>potrdilo, da  ni zdravstvenih ovir za izobraževanje; izda ga pooblaščeni zdravnik. (priložiti prijavnici) (Umetniška gimnazija, športni oddelki, rudarstvo).</a:t>
            </a:r>
          </a:p>
          <a:p>
            <a:pPr marL="571500" indent="-571500" fontAlgn="auto">
              <a:spcAft>
                <a:spcPts val="0"/>
              </a:spcAft>
              <a:buFont typeface="+mj-lt"/>
              <a:buAutoNum type="arabicPeriod"/>
              <a:defRPr/>
            </a:pPr>
            <a:endParaRPr lang="sl-SI" sz="2000" dirty="0" smtClean="0">
              <a:latin typeface="Trebuchet MS" pitchFamily="34" charset="0"/>
            </a:endParaRPr>
          </a:p>
          <a:p>
            <a:pPr marL="571500" indent="-571500" fontAlgn="auto">
              <a:spcAft>
                <a:spcPts val="0"/>
              </a:spcAft>
              <a:buFont typeface="Wingdings" pitchFamily="2" charset="2"/>
              <a:buAutoNum type="arabicPeriod" startAt="2"/>
              <a:defRPr/>
            </a:pPr>
            <a:r>
              <a:rPr lang="sl-SI" sz="2000" b="1" i="1" dirty="0" smtClean="0">
                <a:solidFill>
                  <a:srgbClr val="FF0000"/>
                </a:solidFill>
                <a:latin typeface="Trebuchet MS" pitchFamily="34" charset="0"/>
              </a:rPr>
              <a:t>POSEBNA NADARJENOST OZ. SPRETNOST</a:t>
            </a:r>
            <a:r>
              <a:rPr lang="sl-SI" sz="2000" b="1" dirty="0" smtClean="0">
                <a:solidFill>
                  <a:srgbClr val="FF0000"/>
                </a:solidFill>
                <a:latin typeface="Trebuchet MS" pitchFamily="34" charset="0"/>
              </a:rPr>
              <a:t> </a:t>
            </a:r>
            <a:r>
              <a:rPr lang="sl-SI" sz="2000" b="1" dirty="0" smtClean="0">
                <a:latin typeface="Trebuchet MS" pitchFamily="34" charset="0"/>
              </a:rPr>
              <a:t>– </a:t>
            </a:r>
            <a:r>
              <a:rPr lang="sl-SI" sz="2000" dirty="0" smtClean="0">
                <a:latin typeface="Trebuchet MS" pitchFamily="34" charset="0"/>
              </a:rPr>
              <a:t>potrdilo izdajo srednje šole, ki izvajajo preizkus. (umetniška gimnazija, program zobotehnik, fotografski tehnik, tehnik oblikovanja). </a:t>
            </a:r>
            <a:r>
              <a:rPr lang="sl-SI" sz="1800" u="sng" dirty="0">
                <a:latin typeface="Trebuchet MS" pitchFamily="34" charset="0"/>
              </a:rPr>
              <a:t>Do 2. marca  oddati </a:t>
            </a:r>
            <a:r>
              <a:rPr lang="sl-SI" sz="1800" u="sng" dirty="0" smtClean="0">
                <a:latin typeface="Trebuchet MS" pitchFamily="34" charset="0"/>
              </a:rPr>
              <a:t>prijavo. </a:t>
            </a:r>
          </a:p>
          <a:p>
            <a:pPr marL="571500" indent="-571500" fontAlgn="auto">
              <a:spcAft>
                <a:spcPts val="0"/>
              </a:spcAft>
              <a:buFont typeface="Wingdings" pitchFamily="2" charset="2"/>
              <a:buAutoNum type="arabicPeriod" startAt="2"/>
              <a:defRPr/>
            </a:pPr>
            <a:endParaRPr lang="sl-SI" sz="2000" dirty="0" smtClean="0">
              <a:latin typeface="Trebuchet MS" pitchFamily="34" charset="0"/>
            </a:endParaRPr>
          </a:p>
          <a:p>
            <a:pPr marL="571500" indent="-571500" fontAlgn="auto">
              <a:spcAft>
                <a:spcPts val="0"/>
              </a:spcAft>
              <a:buFont typeface="Wingdings" pitchFamily="2" charset="2"/>
              <a:buAutoNum type="arabicPeriod" startAt="3"/>
              <a:defRPr/>
            </a:pPr>
            <a:r>
              <a:rPr lang="sl-SI" sz="2000" b="1" i="1" dirty="0" smtClean="0">
                <a:solidFill>
                  <a:srgbClr val="FF0000"/>
                </a:solidFill>
                <a:latin typeface="Trebuchet MS" pitchFamily="34" charset="0"/>
              </a:rPr>
              <a:t>ŠPORTNI DOSEŽKI</a:t>
            </a:r>
            <a:r>
              <a:rPr lang="sl-SI" sz="2000" b="1" dirty="0" smtClean="0">
                <a:solidFill>
                  <a:srgbClr val="FF0000"/>
                </a:solidFill>
                <a:latin typeface="Trebuchet MS" pitchFamily="34" charset="0"/>
              </a:rPr>
              <a:t> </a:t>
            </a:r>
            <a:r>
              <a:rPr lang="sl-SI" sz="2000" b="1" dirty="0" smtClean="0">
                <a:latin typeface="Trebuchet MS" pitchFamily="34" charset="0"/>
              </a:rPr>
              <a:t>– </a:t>
            </a:r>
            <a:r>
              <a:rPr lang="sl-SI" sz="2000" dirty="0" smtClean="0">
                <a:latin typeface="Trebuchet MS" pitchFamily="34" charset="0"/>
              </a:rPr>
              <a:t>pogoj za vpis v </a:t>
            </a:r>
            <a:r>
              <a:rPr lang="sl-SI" sz="2000" b="1" dirty="0" smtClean="0"/>
              <a:t>Gimnazija (športni oddelek) in Ekonomska gimnazija (športni oddelek )</a:t>
            </a:r>
            <a:r>
              <a:rPr lang="sl-SI" sz="2000" dirty="0" smtClean="0">
                <a:latin typeface="Trebuchet MS" pitchFamily="34" charset="0"/>
              </a:rPr>
              <a:t>. Šola izda potrdilo o izpolnjevanju športnih dosežkov. </a:t>
            </a:r>
            <a:r>
              <a:rPr lang="sl-SI" sz="2000" u="sng" dirty="0" smtClean="0">
                <a:latin typeface="Trebuchet MS" pitchFamily="34" charset="0"/>
              </a:rPr>
              <a:t>Do 2. marca  oddati prijavo. </a:t>
            </a:r>
          </a:p>
          <a:p>
            <a:pPr marL="571500" indent="-571500" fontAlgn="auto">
              <a:spcAft>
                <a:spcPts val="0"/>
              </a:spcAft>
              <a:buFont typeface="Wingdings" pitchFamily="2" charset="2"/>
              <a:buAutoNum type="arabicPeriod" startAt="3"/>
              <a:defRPr/>
            </a:pPr>
            <a:endParaRPr lang="sl-SI" sz="2000" u="sng" dirty="0" smtClean="0">
              <a:latin typeface="Trebuchet MS" pitchFamily="34" charset="0"/>
            </a:endParaRPr>
          </a:p>
          <a:p>
            <a:pPr marL="571500" indent="-571500" fontAlgn="auto">
              <a:spcAft>
                <a:spcPts val="0"/>
              </a:spcAft>
              <a:buNone/>
              <a:defRPr/>
            </a:pPr>
            <a:r>
              <a:rPr lang="sl-SI" sz="2000" b="1" i="1" dirty="0" smtClean="0"/>
              <a:t>	</a:t>
            </a:r>
            <a:r>
              <a:rPr lang="sl-SI" sz="2000" b="1" i="1" u="sng" dirty="0" smtClean="0"/>
              <a:t>Dodatni pogoj za vpis v program </a:t>
            </a:r>
            <a:r>
              <a:rPr lang="sl-SI" sz="2000" b="1" i="1" u="sng" dirty="0" err="1" smtClean="0"/>
              <a:t>Waldorfska</a:t>
            </a:r>
            <a:r>
              <a:rPr lang="sl-SI" sz="2000" b="1" i="1" u="sng" dirty="0" smtClean="0"/>
              <a:t> gimnazija: </a:t>
            </a:r>
            <a:r>
              <a:rPr lang="sl-SI" sz="2000" b="1" i="1" dirty="0" smtClean="0"/>
              <a:t> </a:t>
            </a:r>
            <a:r>
              <a:rPr lang="sl-SI" sz="2000" dirty="0" smtClean="0"/>
              <a:t>Pred vpisom je obvezen pogovor z učencem in starši.  </a:t>
            </a:r>
          </a:p>
          <a:p>
            <a:pPr marL="571500" indent="-571500" fontAlgn="auto">
              <a:spcAft>
                <a:spcPts val="0"/>
              </a:spcAft>
              <a:buFont typeface="Wingdings" pitchFamily="2" charset="2"/>
              <a:buAutoNum type="arabicPeriod" startAt="3"/>
              <a:defRPr/>
            </a:pPr>
            <a:endParaRPr lang="sl-SI" sz="2000" dirty="0" smtClean="0">
              <a:latin typeface="Trebuchet MS" pitchFamily="34" charset="0"/>
            </a:endParaRPr>
          </a:p>
          <a:p>
            <a:pPr marL="571500" indent="-571500" fontAlgn="auto">
              <a:spcAft>
                <a:spcPts val="0"/>
              </a:spcAft>
              <a:buFont typeface="Wingdings" pitchFamily="2" charset="2"/>
              <a:buNone/>
              <a:defRPr/>
            </a:pPr>
            <a:endParaRPr lang="sl-SI" sz="2000" dirty="0" smtClean="0">
              <a:latin typeface="Tahoma" pitchFamily="34" charset="0"/>
            </a:endParaRPr>
          </a:p>
        </p:txBody>
      </p:sp>
    </p:spTree>
  </p:cSld>
  <p:clrMapOvr>
    <a:masterClrMapping/>
  </p:clrMapOvr>
  <p:transition xmlns:p14="http://schemas.microsoft.com/office/powerpoint/2010/main" spd="med">
    <p:wip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826"/>
                                        </p:tgtEl>
                                        <p:attrNameLst>
                                          <p:attrName>style.visibility</p:attrName>
                                        </p:attrNameLst>
                                      </p:cBhvr>
                                      <p:to>
                                        <p:strVal val="visible"/>
                                      </p:to>
                                    </p:set>
                                    <p:animEffect transition="in" filter="fade">
                                      <p:cBhvr>
                                        <p:cTn id="7" dur="2000"/>
                                        <p:tgtEl>
                                          <p:spTgt spid="2058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827">
                                            <p:txEl>
                                              <p:pRg st="1" end="1"/>
                                            </p:txEl>
                                          </p:spTgt>
                                        </p:tgtEl>
                                        <p:attrNameLst>
                                          <p:attrName>style.visibility</p:attrName>
                                        </p:attrNameLst>
                                      </p:cBhvr>
                                      <p:to>
                                        <p:strVal val="visible"/>
                                      </p:to>
                                    </p:set>
                                    <p:animEffect transition="in" filter="fade">
                                      <p:cBhvr>
                                        <p:cTn id="12" dur="2000"/>
                                        <p:tgtEl>
                                          <p:spTgt spid="20582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5827">
                                            <p:txEl>
                                              <p:pRg st="3" end="3"/>
                                            </p:txEl>
                                          </p:spTgt>
                                        </p:tgtEl>
                                        <p:attrNameLst>
                                          <p:attrName>style.visibility</p:attrName>
                                        </p:attrNameLst>
                                      </p:cBhvr>
                                      <p:to>
                                        <p:strVal val="visible"/>
                                      </p:to>
                                    </p:set>
                                    <p:animEffect transition="in" filter="fade">
                                      <p:cBhvr>
                                        <p:cTn id="15" dur="2000"/>
                                        <p:tgtEl>
                                          <p:spTgt spid="205827">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05827">
                                            <p:txEl>
                                              <p:pRg st="5" end="5"/>
                                            </p:txEl>
                                          </p:spTgt>
                                        </p:tgtEl>
                                        <p:attrNameLst>
                                          <p:attrName>style.visibility</p:attrName>
                                        </p:attrNameLst>
                                      </p:cBhvr>
                                      <p:to>
                                        <p:strVal val="visible"/>
                                      </p:to>
                                    </p:set>
                                    <p:animEffect transition="in" filter="fade">
                                      <p:cBhvr>
                                        <p:cTn id="18" dur="2000"/>
                                        <p:tgtEl>
                                          <p:spTgt spid="205827">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05827">
                                            <p:txEl>
                                              <p:pRg st="7" end="7"/>
                                            </p:txEl>
                                          </p:spTgt>
                                        </p:tgtEl>
                                        <p:attrNameLst>
                                          <p:attrName>style.visibility</p:attrName>
                                        </p:attrNameLst>
                                      </p:cBhvr>
                                      <p:to>
                                        <p:strVal val="visible"/>
                                      </p:to>
                                    </p:set>
                                    <p:animEffect transition="in" filter="fade">
                                      <p:cBhvr>
                                        <p:cTn id="21" dur="2000"/>
                                        <p:tgtEl>
                                          <p:spTgt spid="2058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6" grpId="0"/>
      <p:bldP spid="205827"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b="1" u="sng" dirty="0" smtClean="0"/>
              <a:t>Preizkusi </a:t>
            </a:r>
            <a:r>
              <a:rPr lang="sl-SI" b="1" u="sng" dirty="0"/>
              <a:t>bodo potekali:</a:t>
            </a:r>
            <a:r>
              <a:rPr lang="en-US" dirty="0"/>
              <a:t/>
            </a:r>
            <a:br>
              <a:rPr lang="en-US" dirty="0"/>
            </a:br>
            <a:endParaRPr lang="en-US" dirty="0"/>
          </a:p>
        </p:txBody>
      </p:sp>
      <p:sp>
        <p:nvSpPr>
          <p:cNvPr id="3" name="Content Placeholder 2"/>
          <p:cNvSpPr>
            <a:spLocks noGrp="1"/>
          </p:cNvSpPr>
          <p:nvPr>
            <p:ph idx="1"/>
          </p:nvPr>
        </p:nvSpPr>
        <p:spPr>
          <a:xfrm>
            <a:off x="1043608" y="1988840"/>
            <a:ext cx="6777037" cy="3508375"/>
          </a:xfrm>
        </p:spPr>
        <p:txBody>
          <a:bodyPr/>
          <a:lstStyle/>
          <a:p>
            <a:r>
              <a:rPr lang="sl-SI" sz="1600" dirty="0"/>
              <a:t>za program </a:t>
            </a:r>
            <a:r>
              <a:rPr lang="sl-SI" sz="1600" b="1" dirty="0" smtClean="0"/>
              <a:t>Zobotehnik: </a:t>
            </a:r>
            <a:r>
              <a:rPr lang="sl-SI" sz="1600" b="1" dirty="0"/>
              <a:t>Srednji šoli za farmacijo, kozmetiko in zdravstvo, Ljubljana</a:t>
            </a:r>
            <a:r>
              <a:rPr lang="sl-SI" sz="1600" dirty="0"/>
              <a:t>, </a:t>
            </a:r>
            <a:r>
              <a:rPr lang="sl-SI" sz="1600" b="1" dirty="0"/>
              <a:t>v sredo, 16. marca 2022, in v četrtek, 17. marca 2022, ob 14.30.</a:t>
            </a:r>
            <a:r>
              <a:rPr lang="sl-SI" sz="1600" dirty="0"/>
              <a:t> </a:t>
            </a:r>
            <a:endParaRPr lang="en-US" sz="1600" dirty="0"/>
          </a:p>
          <a:p>
            <a:r>
              <a:rPr lang="sl-SI" sz="1600" dirty="0"/>
              <a:t>za program </a:t>
            </a:r>
            <a:r>
              <a:rPr lang="sl-SI" sz="1600" b="1" dirty="0"/>
              <a:t>Fotografski tehnik</a:t>
            </a:r>
            <a:r>
              <a:rPr lang="sl-SI" sz="1600" dirty="0"/>
              <a:t> na</a:t>
            </a:r>
            <a:r>
              <a:rPr lang="en-US" sz="1600" dirty="0"/>
              <a:t> </a:t>
            </a:r>
            <a:r>
              <a:rPr lang="sl-SI" sz="1600" b="1" dirty="0"/>
              <a:t>Srednji šoli za oblikovanje in fotografijo, Ljubljana</a:t>
            </a:r>
            <a:r>
              <a:rPr lang="sl-SI" sz="1600" dirty="0"/>
              <a:t>, </a:t>
            </a:r>
            <a:r>
              <a:rPr lang="sl-SI" sz="1600" b="1" dirty="0"/>
              <a:t>v petek, 11. marca 2022, in v soboto, 12. marca 2022, ob 9. uri</a:t>
            </a:r>
            <a:r>
              <a:rPr lang="sl-SI" sz="1600" dirty="0"/>
              <a:t>.</a:t>
            </a:r>
            <a:r>
              <a:rPr lang="sl-SI" sz="1600" b="1" dirty="0"/>
              <a:t> </a:t>
            </a:r>
            <a:endParaRPr lang="sl-SI" sz="1600" b="1" dirty="0" smtClean="0"/>
          </a:p>
          <a:p>
            <a:r>
              <a:rPr lang="sl-SI" sz="1600" dirty="0"/>
              <a:t>) za program</a:t>
            </a:r>
            <a:r>
              <a:rPr lang="sl-SI" sz="1600" b="1" dirty="0"/>
              <a:t> Tehnik oblikovanja </a:t>
            </a:r>
            <a:r>
              <a:rPr lang="sl-SI" sz="1600" dirty="0"/>
              <a:t>na</a:t>
            </a:r>
            <a:r>
              <a:rPr lang="en-US" sz="1600" dirty="0"/>
              <a:t> </a:t>
            </a:r>
            <a:r>
              <a:rPr lang="sl-SI" sz="1600" b="1" dirty="0"/>
              <a:t>Srednji šoli za oblikovanje in fotografijo, Ljubljana,</a:t>
            </a:r>
            <a:r>
              <a:rPr lang="sl-SI" sz="1600" dirty="0"/>
              <a:t> </a:t>
            </a:r>
            <a:r>
              <a:rPr lang="sl-SI" sz="1600" b="1" dirty="0"/>
              <a:t>v petek, 11. marca 2022, in v soboto, 12. marca 2022, ob 9. uri</a:t>
            </a:r>
            <a:r>
              <a:rPr lang="sl-SI" sz="1600" dirty="0"/>
              <a:t>.</a:t>
            </a:r>
            <a:r>
              <a:rPr lang="en-US" sz="1600" dirty="0"/>
              <a:t> </a:t>
            </a:r>
            <a:endParaRPr lang="en-US" sz="1600" dirty="0" smtClean="0"/>
          </a:p>
          <a:p>
            <a:r>
              <a:rPr lang="sl-SI" sz="1600" dirty="0"/>
              <a:t>za program </a:t>
            </a:r>
            <a:r>
              <a:rPr lang="sl-SI" sz="1600" b="1" dirty="0"/>
              <a:t>Umetniška gimnazija – </a:t>
            </a:r>
            <a:r>
              <a:rPr lang="sl-SI" sz="1600" b="1" u="sng" dirty="0"/>
              <a:t>Likovna smer</a:t>
            </a:r>
            <a:r>
              <a:rPr lang="sl-SI" sz="1600" b="1" dirty="0"/>
              <a:t> na</a:t>
            </a:r>
            <a:r>
              <a:rPr lang="en-US" sz="1600" dirty="0"/>
              <a:t> </a:t>
            </a:r>
            <a:r>
              <a:rPr lang="sl-SI" sz="1600" b="1" dirty="0"/>
              <a:t>Srednji šoli za oblikovanje in fotografijo, Ljubljana, v petek, 11. marca 2022, in v soboto, 12. marca 2022, ob 9. uri</a:t>
            </a:r>
            <a:r>
              <a:rPr lang="en-US" sz="1600" dirty="0"/>
              <a:t> </a:t>
            </a:r>
            <a:r>
              <a:rPr lang="en-US" sz="1600" dirty="0" smtClean="0"/>
              <a:t>. </a:t>
            </a:r>
          </a:p>
          <a:p>
            <a:endParaRPr lang="en-US" sz="1600" dirty="0"/>
          </a:p>
        </p:txBody>
      </p:sp>
      <p:sp>
        <p:nvSpPr>
          <p:cNvPr id="4" name="Rectangle 3"/>
          <p:cNvSpPr/>
          <p:nvPr/>
        </p:nvSpPr>
        <p:spPr>
          <a:xfrm>
            <a:off x="1043608" y="5661248"/>
            <a:ext cx="7704856" cy="569900"/>
          </a:xfrm>
          <a:prstGeom prst="rect">
            <a:avLst/>
          </a:prstGeom>
        </p:spPr>
        <p:txBody>
          <a:bodyPr wrap="square">
            <a:spAutoFit/>
          </a:bodyPr>
          <a:lstStyle/>
          <a:p>
            <a:r>
              <a:rPr lang="sl-SI" dirty="0"/>
              <a:t>Šole bodo kandidatom, ki bodo uspešno opravili preizkus, najkasneje do 28. marca 2022 o tem izdale </a:t>
            </a:r>
            <a:r>
              <a:rPr lang="sl-SI" dirty="0" smtClean="0"/>
              <a:t>potrdilo</a:t>
            </a:r>
            <a:r>
              <a:rPr lang="en-US" dirty="0" smtClean="0"/>
              <a:t>. </a:t>
            </a:r>
            <a:endParaRPr lang="en-US" dirty="0"/>
          </a:p>
        </p:txBody>
      </p:sp>
    </p:spTree>
    <p:extLst>
      <p:ext uri="{BB962C8B-B14F-4D97-AF65-F5344CB8AC3E}">
        <p14:creationId xmlns:p14="http://schemas.microsoft.com/office/powerpoint/2010/main" val="686579094"/>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i="1" dirty="0"/>
              <a:t>ROKI ZA ODDAJO DOKAZIL O ŠPORTNIH DOSEŽKIH </a:t>
            </a:r>
            <a:endParaRPr lang="en-US" dirty="0"/>
          </a:p>
        </p:txBody>
      </p:sp>
      <p:sp>
        <p:nvSpPr>
          <p:cNvPr id="3" name="Content Placeholder 2"/>
          <p:cNvSpPr>
            <a:spLocks noGrp="1"/>
          </p:cNvSpPr>
          <p:nvPr>
            <p:ph idx="1"/>
          </p:nvPr>
        </p:nvSpPr>
        <p:spPr>
          <a:xfrm>
            <a:off x="1043608" y="3140968"/>
            <a:ext cx="6777037" cy="3508375"/>
          </a:xfrm>
        </p:spPr>
        <p:txBody>
          <a:bodyPr/>
          <a:lstStyle/>
          <a:p>
            <a:r>
              <a:rPr lang="sl-SI" dirty="0"/>
              <a:t>do </a:t>
            </a:r>
            <a:r>
              <a:rPr lang="sl-SI" b="1" u="sng" dirty="0"/>
              <a:t>2. marca 2022</a:t>
            </a:r>
            <a:r>
              <a:rPr lang="sl-SI" dirty="0"/>
              <a:t> </a:t>
            </a:r>
            <a:r>
              <a:rPr lang="sl-SI" dirty="0" smtClean="0"/>
              <a:t>predložiti dokazila</a:t>
            </a:r>
            <a:r>
              <a:rPr lang="en-US" dirty="0" smtClean="0"/>
              <a:t> </a:t>
            </a:r>
          </a:p>
          <a:p>
            <a:r>
              <a:rPr lang="en-US" b="1" u="sng" dirty="0" err="1" smtClean="0"/>
              <a:t>Š</a:t>
            </a:r>
            <a:r>
              <a:rPr lang="sl-SI" b="1" u="sng" dirty="0" smtClean="0"/>
              <a:t>ole najkasneje </a:t>
            </a:r>
            <a:r>
              <a:rPr lang="sl-SI" b="1" u="sng" dirty="0"/>
              <a:t>do 28. marca 2022</a:t>
            </a:r>
            <a:r>
              <a:rPr lang="sl-SI" dirty="0"/>
              <a:t> </a:t>
            </a:r>
            <a:r>
              <a:rPr lang="sl-SI" dirty="0" smtClean="0"/>
              <a:t>izdajo </a:t>
            </a:r>
            <a:r>
              <a:rPr lang="sl-SI" b="1" dirty="0"/>
              <a:t>potrdilo o izpolnjevanju posebnih </a:t>
            </a:r>
            <a:r>
              <a:rPr lang="sl-SI" b="1" dirty="0" smtClean="0"/>
              <a:t>pogojev</a:t>
            </a:r>
            <a:endParaRPr lang="en-US" dirty="0"/>
          </a:p>
          <a:p>
            <a:endParaRPr lang="en-US" dirty="0"/>
          </a:p>
        </p:txBody>
      </p:sp>
    </p:spTree>
    <p:extLst>
      <p:ext uri="{BB962C8B-B14F-4D97-AF65-F5344CB8AC3E}">
        <p14:creationId xmlns:p14="http://schemas.microsoft.com/office/powerpoint/2010/main" val="2974463886"/>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45620</TotalTime>
  <Words>1734</Words>
  <Application>Microsoft Macintosh PowerPoint</Application>
  <PresentationFormat>On-screen Show (4:3)</PresentationFormat>
  <Paragraphs>239</Paragraphs>
  <Slides>22</Slides>
  <Notes>11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      VPIS V SREDNJE  ŠOLE </vt:lpstr>
      <vt:lpstr>Informativni dnevi</vt:lpstr>
      <vt:lpstr>Kaj vprašati na informativnem dnevu:</vt:lpstr>
      <vt:lpstr>VRSTE PROGRAMOV</vt:lpstr>
      <vt:lpstr>     MEDNARODNA MATURA </vt:lpstr>
      <vt:lpstr>MEDNARODNA ŠOLA </vt:lpstr>
      <vt:lpstr>POSEBNI POGOJI ZA VPIS</vt:lpstr>
      <vt:lpstr>Preizkusi bodo potekali: </vt:lpstr>
      <vt:lpstr>ROKI ZA ODDAJO DOKAZIL O ŠPORTNIH DOSEŽKIH </vt:lpstr>
      <vt:lpstr>PROGRAMi V VAJENIŠKI OBLIKI </vt:lpstr>
      <vt:lpstr>PRIJAVA ZA VPIS IN ROKI</vt:lpstr>
      <vt:lpstr>Izpolnjevanje prijavnice</vt:lpstr>
      <vt:lpstr>PowerPoint Presentation</vt:lpstr>
      <vt:lpstr>MERILA ZA IZBIRO V PRIMERU OMEJITVE VPISA </vt:lpstr>
      <vt:lpstr>VPIS</vt:lpstr>
      <vt:lpstr>DIJAŠKI DOMOVI</vt:lpstr>
      <vt:lpstr>ŠTIPENDIJE</vt:lpstr>
      <vt:lpstr>DRŽAVNE ŠTIPENDIJE:</vt:lpstr>
      <vt:lpstr>Kadrovske štipendije –  https://www.srips-rs.si/stipendije/izmenjevalnica</vt:lpstr>
      <vt:lpstr>Štipendije za deficitarne poklice</vt:lpstr>
      <vt:lpstr>ZOISOVE ŠTIPENDIJE - </vt:lpstr>
      <vt:lpstr>POMEMBNI E-NASLOVI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VPIS V SREDNJE  ŠOLE</dc:title>
  <dc:creator>PC - GIANT</dc:creator>
  <cp:lastModifiedBy>Manca Kokalj Vernig</cp:lastModifiedBy>
  <cp:revision>238</cp:revision>
  <dcterms:created xsi:type="dcterms:W3CDTF">2010-01-31T10:13:58Z</dcterms:created>
  <dcterms:modified xsi:type="dcterms:W3CDTF">2022-04-11T11:13:59Z</dcterms:modified>
</cp:coreProperties>
</file>