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812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508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258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209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953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722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080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222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116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430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2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9589-2E25-449F-B179-A5C9C4997508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823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7957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Od spočetja do rojstva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SPO</a:t>
            </a:r>
          </a:p>
          <a:p>
            <a:endParaRPr lang="sl-SI" sz="3600" b="1" dirty="0"/>
          </a:p>
          <a:p>
            <a:endParaRPr lang="sl-SI" sz="3600" b="1" dirty="0"/>
          </a:p>
          <a:p>
            <a:r>
              <a:rPr lang="sl-SI" sz="3600" b="1" dirty="0"/>
              <a:t>3. razred</a:t>
            </a:r>
          </a:p>
        </p:txBody>
      </p:sp>
    </p:spTree>
    <p:extLst>
      <p:ext uri="{BB962C8B-B14F-4D97-AF65-F5344CB8AC3E}">
        <p14:creationId xmlns:p14="http://schemas.microsoft.com/office/powerpoint/2010/main" val="113810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8302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l-SI" b="1" dirty="0">
                <a:solidFill>
                  <a:srgbClr val="00B0F0"/>
                </a:solidFill>
              </a:rPr>
              <a:t>Ultrazvok </a:t>
            </a:r>
            <a:br>
              <a:rPr lang="sl-SI" b="1" dirty="0">
                <a:solidFill>
                  <a:srgbClr val="00B0F0"/>
                </a:solidFill>
              </a:rPr>
            </a:br>
            <a:r>
              <a:rPr lang="sl-SI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Ultrazvok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sl-SI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naprava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, s katero zdravnik opazuje otroka, njegov razvoj in rast, bitje srca …</a:t>
            </a:r>
            <a:b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Rezultat iskanja slik za ultrazvok noseÄnos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36" y="2847703"/>
            <a:ext cx="5288312" cy="35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zultat iskanja slik za ultrazvok noseÄn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2" y="2847703"/>
            <a:ext cx="5286353" cy="35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4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B0F0"/>
                </a:solidFill>
              </a:rPr>
              <a:t>Ženska v 9. mesecu nosečnosti</a:t>
            </a:r>
          </a:p>
        </p:txBody>
      </p:sp>
      <p:pic>
        <p:nvPicPr>
          <p:cNvPr id="1026" name="Picture 2" descr="Povezana slik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6" r="7892"/>
          <a:stretch/>
        </p:blipFill>
        <p:spPr bwMode="auto">
          <a:xfrm>
            <a:off x="3032299" y="1690688"/>
            <a:ext cx="5394960" cy="455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5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Otrok je že skoraj pripravljen na rojstvo.</a:t>
            </a:r>
          </a:p>
          <a:p>
            <a:pPr>
              <a:lnSpc>
                <a:spcPct val="150000"/>
              </a:lnSpc>
            </a:pPr>
            <a:r>
              <a:rPr lang="sl-SI" dirty="0"/>
              <a:t>Meri okrog 50 cm.</a:t>
            </a:r>
          </a:p>
          <a:p>
            <a:pPr>
              <a:lnSpc>
                <a:spcPct val="150000"/>
              </a:lnSpc>
            </a:pPr>
            <a:r>
              <a:rPr lang="sl-SI" dirty="0"/>
              <a:t>Proti koncu nosečnosti se otrok obrne tako, da ima noge zgoraj, glavo pa spodaj.</a:t>
            </a:r>
          </a:p>
        </p:txBody>
      </p:sp>
      <p:pic>
        <p:nvPicPr>
          <p:cNvPr id="4" name="Picture 2" descr="https://www.nosecka.net/wp-content/uploads/2017/02/wc_fd_f-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18604" r="6341"/>
          <a:stretch/>
        </p:blipFill>
        <p:spPr bwMode="auto">
          <a:xfrm>
            <a:off x="3029615" y="2863488"/>
            <a:ext cx="5312311" cy="328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9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70C0"/>
                </a:solidFill>
              </a:rPr>
              <a:t>Nedonošenček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sl-SI" b="1" dirty="0">
                <a:solidFill>
                  <a:srgbClr val="FF0000"/>
                </a:solidFill>
              </a:rPr>
              <a:t>Če se otrok rodi prekmalu, še težko diha in se prehranjuje</a:t>
            </a:r>
            <a:r>
              <a:rPr lang="sl-SI" dirty="0"/>
              <a:t>. Ostati mora dlje v porodnišnici. Namestijo jih v posebno posteljico, ki ji pravimo </a:t>
            </a:r>
            <a:r>
              <a:rPr lang="sl-SI" b="1" dirty="0">
                <a:solidFill>
                  <a:srgbClr val="FF0000"/>
                </a:solidFill>
              </a:rPr>
              <a:t>inkubator</a:t>
            </a:r>
            <a:r>
              <a:rPr lang="sl-SI" dirty="0"/>
              <a:t>. Inkubator poskrbi, da dobi </a:t>
            </a:r>
            <a:r>
              <a:rPr lang="sl-SI" b="1" dirty="0">
                <a:solidFill>
                  <a:srgbClr val="00B0F0"/>
                </a:solidFill>
              </a:rPr>
              <a:t>dovolj kisika, da mu je toplo in se pravilno razvija</a:t>
            </a:r>
            <a:r>
              <a:rPr lang="sl-SI" dirty="0"/>
              <a:t>. Ko je dovolj močan, ga vzamejo iz inkubatorja in gre lahko s starši domov.</a:t>
            </a:r>
          </a:p>
        </p:txBody>
      </p:sp>
    </p:spTree>
    <p:extLst>
      <p:ext uri="{BB962C8B-B14F-4D97-AF65-F5344CB8AC3E}">
        <p14:creationId xmlns:p14="http://schemas.microsoft.com/office/powerpoint/2010/main" val="18771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0" y="258899"/>
            <a:ext cx="5925691" cy="44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iskanja slik za inkub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2482147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9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B0F0"/>
                </a:solidFill>
              </a:rPr>
              <a:t>Porod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46760" y="1564367"/>
            <a:ext cx="10515600" cy="475805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l-SI" dirty="0"/>
              <a:t>Ko se bliža porod, </a:t>
            </a:r>
            <a:r>
              <a:rPr lang="sl-SI" b="1" dirty="0">
                <a:solidFill>
                  <a:srgbClr val="00B050"/>
                </a:solidFill>
              </a:rPr>
              <a:t>mama začuti v trebuhu krče </a:t>
            </a:r>
            <a:r>
              <a:rPr lang="sl-SI" dirty="0"/>
              <a:t>in tako ve, da se bo otrok kmalu rodil. Te krče imenujemo </a:t>
            </a:r>
            <a:r>
              <a:rPr lang="sl-SI" b="1" dirty="0">
                <a:solidFill>
                  <a:srgbClr val="00B050"/>
                </a:solidFill>
              </a:rPr>
              <a:t>popadki</a:t>
            </a:r>
            <a:r>
              <a:rPr lang="sl-SI" dirty="0"/>
              <a:t>. </a:t>
            </a:r>
          </a:p>
          <a:p>
            <a:pPr>
              <a:lnSpc>
                <a:spcPct val="150000"/>
              </a:lnSpc>
            </a:pPr>
            <a:r>
              <a:rPr lang="sl-SI" b="1" dirty="0">
                <a:solidFill>
                  <a:srgbClr val="FF0000"/>
                </a:solidFill>
              </a:rPr>
              <a:t>Otrok se rodi skozi maternični vrat</a:t>
            </a:r>
            <a:r>
              <a:rPr lang="sl-SI" dirty="0"/>
              <a:t>, ki se med porodom razširi. </a:t>
            </a:r>
          </a:p>
          <a:p>
            <a:pPr>
              <a:lnSpc>
                <a:spcPct val="150000"/>
              </a:lnSpc>
            </a:pPr>
            <a:r>
              <a:rPr lang="sl-SI" dirty="0"/>
              <a:t>Porod poteka v </a:t>
            </a:r>
            <a:r>
              <a:rPr lang="sl-SI" b="1" dirty="0">
                <a:solidFill>
                  <a:srgbClr val="FF0000"/>
                </a:solidFill>
              </a:rPr>
              <a:t>porodnišnici</a:t>
            </a:r>
            <a:r>
              <a:rPr lang="sl-SI" dirty="0"/>
              <a:t>, mami pa pri tem pomaga zdravnik in sestra, ki ji pravimo </a:t>
            </a:r>
            <a:r>
              <a:rPr lang="sl-SI" b="1" dirty="0">
                <a:solidFill>
                  <a:srgbClr val="FF0000"/>
                </a:solidFill>
              </a:rPr>
              <a:t>babica</a:t>
            </a:r>
            <a:r>
              <a:rPr lang="sl-SI" dirty="0"/>
              <a:t>.</a:t>
            </a:r>
          </a:p>
          <a:p>
            <a:pPr>
              <a:lnSpc>
                <a:spcPct val="150000"/>
              </a:lnSpc>
            </a:pPr>
            <a:r>
              <a:rPr lang="sl-SI" b="1" dirty="0">
                <a:solidFill>
                  <a:srgbClr val="00B0F0"/>
                </a:solidFill>
              </a:rPr>
              <a:t>Po porodu otroka umijejo, stehtajo, pregledajo, nato pa ga dajo mami, ki ga nahrani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545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zultat iskanja slik za po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97" y="933222"/>
            <a:ext cx="7350141" cy="490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21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B0F0"/>
                </a:solidFill>
              </a:rPr>
              <a:t>Dvojčki (enojajčni, dvojajčni)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7711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b="1" u="sng" dirty="0">
                <a:solidFill>
                  <a:srgbClr val="00B0F0"/>
                </a:solidFill>
              </a:rPr>
              <a:t>Enojajčni dvojčki </a:t>
            </a:r>
            <a:r>
              <a:rPr lang="sl-SI" dirty="0"/>
              <a:t>se razvijejo </a:t>
            </a:r>
            <a:r>
              <a:rPr lang="sl-SI" b="1" dirty="0">
                <a:solidFill>
                  <a:srgbClr val="00B0F0"/>
                </a:solidFill>
              </a:rPr>
              <a:t>iz enega jajčeca</a:t>
            </a:r>
            <a:r>
              <a:rPr lang="sl-SI" dirty="0"/>
              <a:t>, ki se je razdelil na dva dela. Enojajčni dvojčki so </a:t>
            </a:r>
            <a:r>
              <a:rPr lang="sl-SI" b="1" dirty="0">
                <a:solidFill>
                  <a:srgbClr val="00B0F0"/>
                </a:solidFill>
              </a:rPr>
              <a:t>vedno enakega spola </a:t>
            </a:r>
            <a:r>
              <a:rPr lang="sl-SI" dirty="0"/>
              <a:t>in so si </a:t>
            </a:r>
            <a:r>
              <a:rPr lang="sl-SI" b="1" dirty="0">
                <a:solidFill>
                  <a:srgbClr val="00B0F0"/>
                </a:solidFill>
              </a:rPr>
              <a:t>na las podobni</a:t>
            </a:r>
            <a:r>
              <a:rPr lang="sl-SI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sl-SI" dirty="0"/>
          </a:p>
          <a:p>
            <a:pPr>
              <a:lnSpc>
                <a:spcPct val="150000"/>
              </a:lnSpc>
            </a:pPr>
            <a:r>
              <a:rPr lang="sl-SI" b="1" u="sng" dirty="0">
                <a:solidFill>
                  <a:srgbClr val="00B0F0"/>
                </a:solidFill>
              </a:rPr>
              <a:t>Dvojajčni dvojčki </a:t>
            </a:r>
            <a:r>
              <a:rPr lang="sl-SI" dirty="0"/>
              <a:t>pa so se razvili </a:t>
            </a:r>
            <a:r>
              <a:rPr lang="sl-SI" b="1" dirty="0">
                <a:solidFill>
                  <a:srgbClr val="00B0F0"/>
                </a:solidFill>
              </a:rPr>
              <a:t>iz dveh oplojenih jajčec</a:t>
            </a:r>
            <a:r>
              <a:rPr lang="sl-SI" dirty="0"/>
              <a:t>. Dvojčka sta </a:t>
            </a:r>
            <a:r>
              <a:rPr lang="sl-SI" b="1" dirty="0">
                <a:solidFill>
                  <a:srgbClr val="00B0F0"/>
                </a:solidFill>
              </a:rPr>
              <a:t>lahko različnega spola in izgleda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822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zultat iskanja slik za enojajÄni dvojÄ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6" y="229370"/>
            <a:ext cx="3893911" cy="58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zultat iskanja slik za enojajÄni dvojÄ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6" y="1356774"/>
            <a:ext cx="5999026" cy="35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1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zultat iskanja slik za dvojajÄni dvojÄki dojenÄ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1" y="1202416"/>
            <a:ext cx="5653444" cy="39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zultat iskanja slik za dvojajÄni dvojÄ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97" y="839894"/>
            <a:ext cx="3972287" cy="56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B0F0"/>
                </a:solidFill>
              </a:rPr>
              <a:t>Moški in ženska si izkazujeta ljubezen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dirty="0"/>
              <a:t>Da nastane otrok, sta potrebna moški in ženska. Sta par in se imata zelo rada. Njuni telesi se privlačita, se božata, objemata in si izkazujeta ljubezen.</a:t>
            </a:r>
          </a:p>
          <a:p>
            <a:endParaRPr lang="sl-SI" dirty="0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4" y="2945512"/>
            <a:ext cx="5342709" cy="35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57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B0F0"/>
                </a:solidFill>
              </a:rPr>
              <a:t>Oploditev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Med ljubljenjem </a:t>
            </a:r>
            <a:r>
              <a:rPr lang="sl-SI" b="1" dirty="0">
                <a:solidFill>
                  <a:srgbClr val="FF0000"/>
                </a:solidFill>
              </a:rPr>
              <a:t>se združita moška spolna celica </a:t>
            </a:r>
            <a:r>
              <a:rPr lang="sl-SI" b="1" u="sng" dirty="0">
                <a:solidFill>
                  <a:srgbClr val="FF0000"/>
                </a:solidFill>
              </a:rPr>
              <a:t>semenčica</a:t>
            </a:r>
            <a:r>
              <a:rPr lang="sl-SI" b="1" dirty="0">
                <a:solidFill>
                  <a:srgbClr val="FF0000"/>
                </a:solidFill>
              </a:rPr>
              <a:t> in ženska spolna celica </a:t>
            </a:r>
            <a:r>
              <a:rPr lang="sl-SI" b="1" u="sng" dirty="0">
                <a:solidFill>
                  <a:srgbClr val="FF0000"/>
                </a:solidFill>
              </a:rPr>
              <a:t>jajčece</a:t>
            </a:r>
            <a:r>
              <a:rPr lang="sl-SI" dirty="0"/>
              <a:t>. </a:t>
            </a:r>
          </a:p>
          <a:p>
            <a:pPr>
              <a:lnSpc>
                <a:spcPct val="150000"/>
              </a:lnSpc>
            </a:pPr>
            <a:r>
              <a:rPr lang="sl-SI" dirty="0"/>
              <a:t>Moške spolne celice nastajajo </a:t>
            </a:r>
            <a:r>
              <a:rPr lang="sl-SI" u="sng" dirty="0"/>
              <a:t>v moških spolnih organih</a:t>
            </a:r>
            <a:r>
              <a:rPr lang="sl-SI" dirty="0"/>
              <a:t>, ki jih imenujemo </a:t>
            </a:r>
            <a:r>
              <a:rPr lang="sl-SI" b="1" dirty="0">
                <a:solidFill>
                  <a:srgbClr val="FF0000"/>
                </a:solidFill>
              </a:rPr>
              <a:t>moda</a:t>
            </a:r>
            <a:r>
              <a:rPr lang="sl-SI" dirty="0"/>
              <a:t>.</a:t>
            </a:r>
          </a:p>
          <a:p>
            <a:pPr>
              <a:lnSpc>
                <a:spcPct val="150000"/>
              </a:lnSpc>
            </a:pPr>
            <a:r>
              <a:rPr lang="sl-SI" dirty="0"/>
              <a:t>Ženske spolne celice nastajajo </a:t>
            </a:r>
            <a:r>
              <a:rPr lang="sl-SI" u="sng" dirty="0"/>
              <a:t>v ženskih spolnih cel</a:t>
            </a:r>
            <a:r>
              <a:rPr lang="sl-SI" dirty="0"/>
              <a:t>icah, ki jih imenujemo </a:t>
            </a:r>
            <a:r>
              <a:rPr lang="sl-SI" b="1" dirty="0">
                <a:solidFill>
                  <a:srgbClr val="FF0000"/>
                </a:solidFill>
              </a:rPr>
              <a:t>jajčniki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686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2185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/>
              <a:t>Moških semenčic je več in vse se borijo, da bi zmagale in prve prišle do ženskega jajčeca. Le eni semenčici uspe. </a:t>
            </a:r>
          </a:p>
          <a:p>
            <a:pPr>
              <a:lnSpc>
                <a:spcPct val="150000"/>
              </a:lnSpc>
            </a:pPr>
            <a:r>
              <a:rPr lang="sl-SI" b="1" dirty="0">
                <a:solidFill>
                  <a:srgbClr val="FF0000"/>
                </a:solidFill>
              </a:rPr>
              <a:t>Ko se semenčica in jajčece združita, nastane iz njiju ena celica</a:t>
            </a:r>
            <a:r>
              <a:rPr lang="sl-SI" dirty="0"/>
              <a:t>. </a:t>
            </a:r>
          </a:p>
          <a:p>
            <a:pPr>
              <a:lnSpc>
                <a:spcPct val="150000"/>
              </a:lnSpc>
            </a:pPr>
            <a:r>
              <a:rPr lang="sl-SI" b="1" dirty="0"/>
              <a:t>Združitvi moške in ženske spolne celice pravimo </a:t>
            </a:r>
            <a:r>
              <a:rPr lang="sl-SI" b="1" dirty="0">
                <a:solidFill>
                  <a:srgbClr val="FF0000"/>
                </a:solidFill>
              </a:rPr>
              <a:t>oploditev</a:t>
            </a:r>
            <a:r>
              <a:rPr lang="sl-SI" dirty="0"/>
              <a:t>. </a:t>
            </a:r>
          </a:p>
          <a:p>
            <a:pPr>
              <a:lnSpc>
                <a:spcPct val="150000"/>
              </a:lnSpc>
            </a:pPr>
            <a:r>
              <a:rPr lang="sl-SI" dirty="0"/>
              <a:t>Trenutek, ko se ti dve celici združita, je </a:t>
            </a:r>
            <a:r>
              <a:rPr lang="sl-SI" b="1" dirty="0">
                <a:solidFill>
                  <a:srgbClr val="FF0000"/>
                </a:solidFill>
              </a:rPr>
              <a:t>spočetje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373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70057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187470"/>
            <a:ext cx="10727239" cy="575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7744" tIns="0" rIns="0" bIns="21424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sl-SI" sz="18000" dirty="0">
                <a:solidFill>
                  <a:srgbClr val="2B2B2B"/>
                </a:solidFill>
                <a:latin typeface="Lato"/>
              </a:rPr>
              <a:t> </a:t>
            </a:r>
            <a:r>
              <a:rPr lang="sl-SI" sz="4400" b="1" dirty="0">
                <a:solidFill>
                  <a:srgbClr val="00B0F0"/>
                </a:solidFill>
              </a:rPr>
              <a:t>Prvi mesec nosečnosti</a:t>
            </a:r>
            <a:r>
              <a:rPr kumimoji="0" lang="sl-SI" altLang="sl-SI" sz="4400" b="0" i="0" u="none" strike="noStrike" cap="none" normalizeH="0" baseline="0" dirty="0">
                <a:ln>
                  <a:noFill/>
                </a:ln>
                <a:solidFill>
                  <a:srgbClr val="2B2B2B"/>
                </a:solidFill>
                <a:effectLst/>
                <a:latin typeface="Lato"/>
              </a:rPr>
              <a:t>     </a:t>
            </a:r>
            <a:r>
              <a:rPr kumimoji="0" lang="sl-SI" altLang="sl-SI" sz="1200" b="0" i="0" u="none" strike="noStrike" cap="none" normalizeH="0" baseline="0" dirty="0">
                <a:ln>
                  <a:noFill/>
                </a:ln>
                <a:solidFill>
                  <a:srgbClr val="2B2B2B"/>
                </a:solidFill>
                <a:effectLst/>
                <a:latin typeface="Lato"/>
              </a:rPr>
              <a:t>                                           </a:t>
            </a:r>
            <a:endParaRPr kumimoji="0" lang="sl-SI" altLang="sl-SI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altLang="sl-SI" sz="2800" dirty="0">
                <a:latin typeface="inherit"/>
              </a:rPr>
              <a:t>       - </a:t>
            </a:r>
            <a:r>
              <a:rPr kumimoji="0" lang="sl-SI" altLang="sl-SI" sz="2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Otrok je velik približno pol centimetra.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altLang="sl-SI" sz="2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      - Razvijati se začnejo srce, žilni sistem, jetra, prebavni sistem,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altLang="sl-SI" sz="2800" dirty="0">
                <a:latin typeface="inherit"/>
              </a:rPr>
              <a:t>         </a:t>
            </a:r>
            <a:r>
              <a:rPr kumimoji="0" lang="sl-SI" altLang="sl-SI" sz="2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hrbtenica in hrbtenjača.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altLang="sl-SI" sz="28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      - Razvijati se začne posteljica.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rgbClr val="2B2B2B"/>
              </a:solidFill>
              <a:effectLst/>
              <a:latin typeface="Lato"/>
            </a:endParaRPr>
          </a:p>
        </p:txBody>
      </p:sp>
      <p:pic>
        <p:nvPicPr>
          <p:cNvPr id="5122" name="Picture 2" descr="https://www.nosecka.net/wp-content/uploads/2017/02/wc_fd_f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/>
          <a:stretch/>
        </p:blipFill>
        <p:spPr bwMode="auto">
          <a:xfrm>
            <a:off x="5847403" y="2890728"/>
            <a:ext cx="5808355" cy="35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4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b="1" dirty="0">
                <a:solidFill>
                  <a:srgbClr val="FF0000"/>
                </a:solidFill>
              </a:rPr>
              <a:t>Otroku začne biti srce po 21 dnevu</a:t>
            </a:r>
            <a:r>
              <a:rPr lang="sl-SI" dirty="0"/>
              <a:t>, nato se počasi začnejo razvijati </a:t>
            </a:r>
            <a:r>
              <a:rPr lang="sl-SI" b="1" dirty="0">
                <a:solidFill>
                  <a:srgbClr val="FF0000"/>
                </a:solidFill>
              </a:rPr>
              <a:t>možgani</a:t>
            </a:r>
            <a:r>
              <a:rPr lang="sl-SI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sl-SI" b="1" dirty="0">
                <a:solidFill>
                  <a:srgbClr val="FF0000"/>
                </a:solidFill>
              </a:rPr>
              <a:t>Otrok se razvija v maternici</a:t>
            </a:r>
            <a:r>
              <a:rPr lang="sl-SI" dirty="0"/>
              <a:t>, ki je na nek način </a:t>
            </a:r>
            <a:r>
              <a:rPr lang="sl-SI" b="1" dirty="0">
                <a:solidFill>
                  <a:srgbClr val="0070C0"/>
                </a:solidFill>
              </a:rPr>
              <a:t>9 mesecev </a:t>
            </a:r>
            <a:r>
              <a:rPr lang="sl-SI" dirty="0"/>
              <a:t>njegova „soba“.</a:t>
            </a:r>
          </a:p>
          <a:p>
            <a:pPr algn="just">
              <a:lnSpc>
                <a:spcPct val="150000"/>
              </a:lnSpc>
            </a:pPr>
            <a:r>
              <a:rPr lang="sl-SI" b="1" dirty="0">
                <a:solidFill>
                  <a:srgbClr val="FF0000"/>
                </a:solidFill>
              </a:rPr>
              <a:t>V maternici je voda, ki ji pravimo plodovnica</a:t>
            </a:r>
            <a:r>
              <a:rPr lang="sl-SI" dirty="0"/>
              <a:t> in otrok v njej </a:t>
            </a:r>
            <a:r>
              <a:rPr lang="sl-SI" b="1" dirty="0">
                <a:solidFill>
                  <a:srgbClr val="0070C0"/>
                </a:solidFill>
              </a:rPr>
              <a:t>plav</a:t>
            </a:r>
            <a:r>
              <a:rPr lang="sl-SI" dirty="0"/>
              <a:t>a.</a:t>
            </a:r>
          </a:p>
          <a:p>
            <a:pPr algn="just">
              <a:lnSpc>
                <a:spcPct val="150000"/>
              </a:lnSpc>
            </a:pPr>
            <a:r>
              <a:rPr lang="sl-SI" dirty="0"/>
              <a:t>Med nosečnostjo se v maternici oblikuje </a:t>
            </a:r>
            <a:r>
              <a:rPr lang="sl-SI" b="1" dirty="0">
                <a:solidFill>
                  <a:srgbClr val="FF0000"/>
                </a:solidFill>
              </a:rPr>
              <a:t>posteljica</a:t>
            </a:r>
            <a:r>
              <a:rPr lang="sl-SI" dirty="0"/>
              <a:t>. To je pregrada, ki </a:t>
            </a:r>
            <a:r>
              <a:rPr lang="sl-SI" b="1" dirty="0">
                <a:solidFill>
                  <a:srgbClr val="00B050"/>
                </a:solidFill>
              </a:rPr>
              <a:t>ga ščiti in preprečuje, da bi bil otrok v neposrednem stiku s škodljivimi snovmi, zaradi katerih bi lahko zbolel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31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591810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dirty="0"/>
              <a:t>Vendar posteljica ne preprečuje vsem stvarem prehajanje, </a:t>
            </a:r>
            <a:r>
              <a:rPr lang="sl-SI" b="1" dirty="0">
                <a:solidFill>
                  <a:srgbClr val="00B050"/>
                </a:solidFill>
              </a:rPr>
              <a:t>nekatere snovi, ki jih mama zaužije, vseeno lahko pridejo do otroka</a:t>
            </a:r>
            <a:r>
              <a:rPr lang="sl-SI" dirty="0"/>
              <a:t>. Zato je zelo </a:t>
            </a:r>
            <a:r>
              <a:rPr lang="sl-SI" b="1" dirty="0">
                <a:solidFill>
                  <a:srgbClr val="FF0000"/>
                </a:solidFill>
              </a:rPr>
              <a:t>pomembno, kaj mama zauživa med nosečnostjo</a:t>
            </a:r>
            <a:r>
              <a:rPr lang="sl-SI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sl-SI" dirty="0"/>
              <a:t>Otrok je s posteljico povezan preko </a:t>
            </a:r>
            <a:r>
              <a:rPr lang="sl-SI" b="1" dirty="0">
                <a:solidFill>
                  <a:srgbClr val="FF0000"/>
                </a:solidFill>
              </a:rPr>
              <a:t>popkovnice</a:t>
            </a:r>
            <a:r>
              <a:rPr lang="sl-SI" dirty="0"/>
              <a:t>. </a:t>
            </a:r>
            <a:r>
              <a:rPr lang="sl-SI" b="1" dirty="0">
                <a:solidFill>
                  <a:srgbClr val="FF0000"/>
                </a:solidFill>
              </a:rPr>
              <a:t>To je cevka, po kateri dobiva otrok hrano in vse snovi, ki jih potrebuje za razvoj</a:t>
            </a:r>
            <a:r>
              <a:rPr lang="sl-SI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sl-SI" dirty="0"/>
              <a:t>Popkovnico po rojstvu takoj odrežejo,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l-SI" dirty="0"/>
              <a:t>   ostane nam </a:t>
            </a:r>
            <a:r>
              <a:rPr lang="sl-SI" b="1" dirty="0">
                <a:solidFill>
                  <a:srgbClr val="FF0000"/>
                </a:solidFill>
              </a:rPr>
              <a:t>popek</a:t>
            </a:r>
            <a:r>
              <a:rPr lang="sl-SI" dirty="0"/>
              <a:t>.</a:t>
            </a:r>
          </a:p>
        </p:txBody>
      </p:sp>
      <p:pic>
        <p:nvPicPr>
          <p:cNvPr id="6146" name="Picture 2" descr="Rezultat iskanja slik za popkov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76" y="3762103"/>
            <a:ext cx="3777798" cy="28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5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B0F0"/>
                </a:solidFill>
              </a:rPr>
              <a:t>Ženska v 5. mesecu nosečnosti</a:t>
            </a:r>
          </a:p>
        </p:txBody>
      </p:sp>
      <p:pic>
        <p:nvPicPr>
          <p:cNvPr id="7170" name="Picture 2" descr="Rezultat iskanja slik za Å¾enska v 5. mesecu noseÄnos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43" y="1690688"/>
            <a:ext cx="632461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4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b="1" dirty="0">
                <a:solidFill>
                  <a:srgbClr val="FF0000"/>
                </a:solidFill>
              </a:rPr>
              <a:t>Otrok ima že človeško obliko, oči, ušesa so že na svojem mestu, otrok sesa z ustnicami, ne diha s pljuči, ampak dobi kisik preko popkovnice, njegovo srce bije zelo hitro</a:t>
            </a:r>
            <a:r>
              <a:rPr lang="sl-SI" dirty="0"/>
              <a:t>.</a:t>
            </a:r>
          </a:p>
          <a:p>
            <a:pPr>
              <a:lnSpc>
                <a:spcPct val="150000"/>
              </a:lnSpc>
            </a:pPr>
            <a:r>
              <a:rPr lang="sl-SI" dirty="0"/>
              <a:t>Mama od 4. meseca dalje čuti njegove premike. Čuti jih kot nežno božanje.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246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652</Words>
  <Application>Microsoft Office PowerPoint</Application>
  <PresentationFormat>Širokozaslonsko</PresentationFormat>
  <Paragraphs>47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inherit</vt:lpstr>
      <vt:lpstr>Lato</vt:lpstr>
      <vt:lpstr>Officeova tema</vt:lpstr>
      <vt:lpstr>Od spočetja do rojstva</vt:lpstr>
      <vt:lpstr>Moški in ženska si izkazujeta ljubezen</vt:lpstr>
      <vt:lpstr>Oploditev</vt:lpstr>
      <vt:lpstr>PowerPointova predstavitev</vt:lpstr>
      <vt:lpstr>PowerPointova predstavitev</vt:lpstr>
      <vt:lpstr>PowerPointova predstavitev</vt:lpstr>
      <vt:lpstr>PowerPointova predstavitev</vt:lpstr>
      <vt:lpstr>Ženska v 5. mesecu nosečnosti</vt:lpstr>
      <vt:lpstr>PowerPointova predstavitev</vt:lpstr>
      <vt:lpstr>Ultrazvok  Ultrazvok je naprava, s katero zdravnik opazuje otroka, njegov razvoj in rast, bitje srca … </vt:lpstr>
      <vt:lpstr>Ženska v 9. mesecu nosečnosti</vt:lpstr>
      <vt:lpstr>PowerPointova predstavitev</vt:lpstr>
      <vt:lpstr>Nedonošenček</vt:lpstr>
      <vt:lpstr>PowerPointova predstavitev</vt:lpstr>
      <vt:lpstr>Porod</vt:lpstr>
      <vt:lpstr>PowerPointova predstavitev</vt:lpstr>
      <vt:lpstr>Dvojčki (enojajčni, dvojajčni)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Hišni</dc:creator>
  <cp:lastModifiedBy>Sanja Voglar</cp:lastModifiedBy>
  <cp:revision>15</cp:revision>
  <dcterms:created xsi:type="dcterms:W3CDTF">2019-03-16T17:09:30Z</dcterms:created>
  <dcterms:modified xsi:type="dcterms:W3CDTF">2020-03-17T14:54:22Z</dcterms:modified>
</cp:coreProperties>
</file>