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6" r:id="rId3"/>
    <p:sldId id="277" r:id="rId4"/>
    <p:sldId id="258" r:id="rId5"/>
    <p:sldId id="273" r:id="rId6"/>
    <p:sldId id="260" r:id="rId7"/>
    <p:sldId id="263" r:id="rId8"/>
    <p:sldId id="274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75" r:id="rId18"/>
    <p:sldId id="271" r:id="rId19"/>
  </p:sldIdLst>
  <p:sldSz cx="9144000" cy="6858000" type="screen4x3"/>
  <p:notesSz cx="6888163" cy="10020300"/>
  <p:defaultTextStyle>
    <a:defPPr>
      <a:defRPr lang="en-US"/>
    </a:defPPr>
    <a:lvl1pPr algn="l" rtl="0" fontAlgn="base">
      <a:lnSpc>
        <a:spcPct val="80000"/>
      </a:lnSpc>
      <a:spcBef>
        <a:spcPts val="600"/>
      </a:spcBef>
      <a:spcAft>
        <a:spcPct val="0"/>
      </a:spcAft>
      <a:buClr>
        <a:schemeClr val="accent1"/>
      </a:buClr>
      <a:buSzPct val="70000"/>
      <a:buFont typeface="Wingdings 2" pitchFamily="18" charset="2"/>
      <a:buChar char=""/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lnSpc>
        <a:spcPct val="80000"/>
      </a:lnSpc>
      <a:spcBef>
        <a:spcPts val="600"/>
      </a:spcBef>
      <a:spcAft>
        <a:spcPct val="0"/>
      </a:spcAft>
      <a:buClr>
        <a:schemeClr val="accent1"/>
      </a:buClr>
      <a:buSzPct val="70000"/>
      <a:buFont typeface="Wingdings 2" pitchFamily="18" charset="2"/>
      <a:buChar char=""/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lnSpc>
        <a:spcPct val="80000"/>
      </a:lnSpc>
      <a:spcBef>
        <a:spcPts val="600"/>
      </a:spcBef>
      <a:spcAft>
        <a:spcPct val="0"/>
      </a:spcAft>
      <a:buClr>
        <a:schemeClr val="accent1"/>
      </a:buClr>
      <a:buSzPct val="70000"/>
      <a:buFont typeface="Wingdings 2" pitchFamily="18" charset="2"/>
      <a:buChar char=""/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ts val="600"/>
      </a:spcBef>
      <a:spcAft>
        <a:spcPct val="0"/>
      </a:spcAft>
      <a:buClr>
        <a:schemeClr val="accent1"/>
      </a:buClr>
      <a:buSzPct val="70000"/>
      <a:buFont typeface="Wingdings 2" pitchFamily="18" charset="2"/>
      <a:buChar char=""/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ts val="600"/>
      </a:spcBef>
      <a:spcAft>
        <a:spcPct val="0"/>
      </a:spcAft>
      <a:buClr>
        <a:schemeClr val="accent1"/>
      </a:buClr>
      <a:buSzPct val="70000"/>
      <a:buFont typeface="Wingdings 2" pitchFamily="18" charset="2"/>
      <a:buChar char=""/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900" b="1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D639"/>
    <a:srgbClr val="1BA1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-163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22EE9-7853-4E09-BE07-A8BC937568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DAA5DD5A-5454-4D81-9A24-232620126CBE}">
      <dgm:prSet custT="1"/>
      <dgm:spPr/>
      <dgm:t>
        <a:bodyPr/>
        <a:lstStyle/>
        <a:p>
          <a:pPr algn="ctr" rtl="0"/>
          <a:r>
            <a:rPr lang="sl-SI" sz="20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Gimnazije: </a:t>
          </a:r>
        </a:p>
        <a:p>
          <a:pPr algn="ctr" rtl="0"/>
          <a:r>
            <a:rPr lang="sl-SI" sz="2000" dirty="0" smtClean="0">
              <a:solidFill>
                <a:schemeClr val="tx1">
                  <a:lumMod val="95000"/>
                  <a:lumOff val="5000"/>
                </a:schemeClr>
              </a:solidFill>
            </a:rPr>
            <a:t>II. gimnazija Maribor, Gimnazija Bežigrad in Gimnazija Kranj. </a:t>
          </a:r>
          <a:endParaRPr lang="sl-SI" sz="20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25766AA-40EA-44EB-8481-D84B88D33C1C}" type="parTrans" cxnId="{FBDCBE46-86CD-4A21-9A26-1A07917BB9FD}">
      <dgm:prSet/>
      <dgm:spPr/>
      <dgm:t>
        <a:bodyPr/>
        <a:lstStyle/>
        <a:p>
          <a:endParaRPr lang="sl-SI"/>
        </a:p>
      </dgm:t>
    </dgm:pt>
    <dgm:pt modelId="{1D0BF590-4D16-4A58-B489-A44D16ACA82E}" type="sibTrans" cxnId="{FBDCBE46-86CD-4A21-9A26-1A07917BB9FD}">
      <dgm:prSet/>
      <dgm:spPr/>
      <dgm:t>
        <a:bodyPr/>
        <a:lstStyle/>
        <a:p>
          <a:endParaRPr lang="sl-SI"/>
        </a:p>
      </dgm:t>
    </dgm:pt>
    <dgm:pt modelId="{3E451B39-CB0C-48EC-B1A7-36E3842480C5}">
      <dgm:prSet custT="1"/>
      <dgm:spPr/>
      <dgm:t>
        <a:bodyPr/>
        <a:lstStyle/>
        <a:p>
          <a:pPr algn="ctr" rtl="0"/>
          <a:r>
            <a:rPr lang="sl-SI" sz="1400" dirty="0" smtClean="0">
              <a:solidFill>
                <a:schemeClr val="tx1">
                  <a:lumMod val="95000"/>
                  <a:lumOff val="5000"/>
                </a:schemeClr>
              </a:solidFill>
            </a:rPr>
            <a:t>Omogoča vpis na več kot 2500 univerz po svetu.</a:t>
          </a:r>
          <a:endParaRPr lang="sl-SI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09DBBE1-54F9-4B2E-B609-85F6D3B38910}" type="parTrans" cxnId="{0A3CE54E-9DF0-4E4B-9C6A-B09DAE676A06}">
      <dgm:prSet/>
      <dgm:spPr/>
      <dgm:t>
        <a:bodyPr/>
        <a:lstStyle/>
        <a:p>
          <a:endParaRPr lang="sl-SI"/>
        </a:p>
      </dgm:t>
    </dgm:pt>
    <dgm:pt modelId="{D1181FFD-2FCB-4A98-AA29-6EB862C6F70B}" type="sibTrans" cxnId="{0A3CE54E-9DF0-4E4B-9C6A-B09DAE676A06}">
      <dgm:prSet/>
      <dgm:spPr/>
      <dgm:t>
        <a:bodyPr/>
        <a:lstStyle/>
        <a:p>
          <a:endParaRPr lang="sl-SI"/>
        </a:p>
      </dgm:t>
    </dgm:pt>
    <dgm:pt modelId="{37F105B6-093E-4880-A3AF-9E05DE44D02F}">
      <dgm:prSet custT="1"/>
      <dgm:spPr/>
      <dgm:t>
        <a:bodyPr/>
        <a:lstStyle/>
        <a:p>
          <a:pPr rtl="0"/>
          <a:r>
            <a:rPr lang="sl-SI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POGOJI: </a:t>
          </a:r>
          <a:endParaRPr lang="sl-SI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C37B427-230D-4A6D-9D17-DDACE9E259FD}" type="parTrans" cxnId="{6B78B44B-C2A9-40A9-842A-076851B090F8}">
      <dgm:prSet/>
      <dgm:spPr/>
      <dgm:t>
        <a:bodyPr/>
        <a:lstStyle/>
        <a:p>
          <a:endParaRPr lang="sl-SI"/>
        </a:p>
      </dgm:t>
    </dgm:pt>
    <dgm:pt modelId="{03CE2EBD-D722-4E82-A059-93766A9F6985}" type="sibTrans" cxnId="{6B78B44B-C2A9-40A9-842A-076851B090F8}">
      <dgm:prSet/>
      <dgm:spPr/>
      <dgm:t>
        <a:bodyPr/>
        <a:lstStyle/>
        <a:p>
          <a:endParaRPr lang="sl-SI"/>
        </a:p>
      </dgm:t>
    </dgm:pt>
    <dgm:pt modelId="{9AF44EEF-7EAD-4B84-963E-8040D882CE98}">
      <dgm:prSet custT="1"/>
      <dgm:spPr/>
      <dgm:t>
        <a:bodyPr/>
        <a:lstStyle/>
        <a:p>
          <a:pPr rtl="0"/>
          <a:r>
            <a:rPr lang="sl-SI" sz="1400" dirty="0" smtClean="0">
              <a:solidFill>
                <a:schemeClr val="tx1">
                  <a:lumMod val="95000"/>
                  <a:lumOff val="5000"/>
                </a:schemeClr>
              </a:solidFill>
            </a:rPr>
            <a:t>- starost od 16 do 17 let,</a:t>
          </a:r>
          <a:endParaRPr lang="sl-SI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6BFB50B-608D-4782-8015-8C21C0BA2F94}" type="parTrans" cxnId="{D2F911EC-B3C1-4161-A49A-4D5DE0BD5401}">
      <dgm:prSet/>
      <dgm:spPr/>
      <dgm:t>
        <a:bodyPr/>
        <a:lstStyle/>
        <a:p>
          <a:endParaRPr lang="sl-SI"/>
        </a:p>
      </dgm:t>
    </dgm:pt>
    <dgm:pt modelId="{41DBD04C-E5E8-4028-B952-6F13200FA17B}" type="sibTrans" cxnId="{D2F911EC-B3C1-4161-A49A-4D5DE0BD5401}">
      <dgm:prSet/>
      <dgm:spPr/>
      <dgm:t>
        <a:bodyPr/>
        <a:lstStyle/>
        <a:p>
          <a:endParaRPr lang="sl-SI"/>
        </a:p>
      </dgm:t>
    </dgm:pt>
    <dgm:pt modelId="{7C20FA5E-016D-4935-BD7E-5F696906C3EC}">
      <dgm:prSet custT="1"/>
      <dgm:spPr/>
      <dgm:t>
        <a:bodyPr/>
        <a:lstStyle/>
        <a:p>
          <a:pPr rtl="0"/>
          <a:r>
            <a:rPr lang="sl-SI" sz="1400" dirty="0" smtClean="0">
              <a:solidFill>
                <a:schemeClr val="tx1">
                  <a:lumMod val="95000"/>
                  <a:lumOff val="5000"/>
                </a:schemeClr>
              </a:solidFill>
            </a:rPr>
            <a:t>- najmanj prav dober uspeh v drugem  letniku.</a:t>
          </a:r>
          <a:endParaRPr lang="sl-SI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F384150-7582-4958-A50B-425E0BC8DB48}" type="parTrans" cxnId="{AD772D53-742C-4BC5-865A-F193A9595313}">
      <dgm:prSet/>
      <dgm:spPr/>
      <dgm:t>
        <a:bodyPr/>
        <a:lstStyle/>
        <a:p>
          <a:endParaRPr lang="sl-SI"/>
        </a:p>
      </dgm:t>
    </dgm:pt>
    <dgm:pt modelId="{289410D1-8009-4F1F-A733-A352D11D37A8}" type="sibTrans" cxnId="{AD772D53-742C-4BC5-865A-F193A9595313}">
      <dgm:prSet/>
      <dgm:spPr/>
      <dgm:t>
        <a:bodyPr/>
        <a:lstStyle/>
        <a:p>
          <a:endParaRPr lang="sl-SI"/>
        </a:p>
      </dgm:t>
    </dgm:pt>
    <dgm:pt modelId="{E8FDC936-05E2-491D-8DDC-353A83C358C8}">
      <dgm:prSet custT="1"/>
      <dgm:spPr/>
      <dgm:t>
        <a:bodyPr/>
        <a:lstStyle/>
        <a:p>
          <a:pPr rtl="0"/>
          <a:r>
            <a:rPr lang="sl-SI" sz="1400" dirty="0" smtClean="0">
              <a:solidFill>
                <a:schemeClr val="tx1">
                  <a:lumMod val="95000"/>
                  <a:lumOff val="5000"/>
                </a:schemeClr>
              </a:solidFill>
            </a:rPr>
            <a:t>- najmanj prav dober uspeh iz slovenščine, angleščine in matematike</a:t>
          </a:r>
          <a:endParaRPr lang="sl-SI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6FCBFF1-4A16-4822-8372-730585C9228E}" type="parTrans" cxnId="{DE9155A4-0114-47F7-A3D2-8DD7C365A4FE}">
      <dgm:prSet/>
      <dgm:spPr/>
    </dgm:pt>
    <dgm:pt modelId="{58B63028-4A99-47AA-85AE-4601467682F5}" type="sibTrans" cxnId="{DE9155A4-0114-47F7-A3D2-8DD7C365A4FE}">
      <dgm:prSet/>
      <dgm:spPr/>
    </dgm:pt>
    <dgm:pt modelId="{62BB2DBE-5B04-440E-BBED-5A007088837A}">
      <dgm:prSet custT="1"/>
      <dgm:spPr/>
      <dgm:t>
        <a:bodyPr/>
        <a:lstStyle/>
        <a:p>
          <a:pPr rtl="0"/>
          <a:r>
            <a:rPr lang="sl-SI" sz="1400" dirty="0" smtClean="0">
              <a:solidFill>
                <a:schemeClr val="tx1">
                  <a:lumMod val="95000"/>
                  <a:lumOff val="5000"/>
                </a:schemeClr>
              </a:solidFill>
            </a:rPr>
            <a:t>- šole vpišejo po 22 dijakov, MB 44</a:t>
          </a:r>
          <a:endParaRPr lang="sl-SI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646C90-A9EE-448D-83C2-636D219E64D3}" type="parTrans" cxnId="{177E9E3D-FAE3-498F-AA82-7C46A8E468A2}">
      <dgm:prSet/>
      <dgm:spPr/>
    </dgm:pt>
    <dgm:pt modelId="{F7117E42-3C27-4923-AF55-5D5A028F85DF}" type="sibTrans" cxnId="{177E9E3D-FAE3-498F-AA82-7C46A8E468A2}">
      <dgm:prSet/>
      <dgm:spPr/>
    </dgm:pt>
    <dgm:pt modelId="{0D76CEA2-1A55-4425-AE1E-CF543480E565}" type="pres">
      <dgm:prSet presAssocID="{01A22EE9-7853-4E09-BE07-A8BC937568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B524CF-DD74-4530-A161-8817CD79B525}" type="pres">
      <dgm:prSet presAssocID="{DAA5DD5A-5454-4D81-9A24-232620126CBE}" presName="parentText" presStyleLbl="node1" presStyleIdx="0" presStyleCnt="7" custScaleY="250996" custLinFactY="-1467" custLinFactNeighborX="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86110F-5C1B-4567-9791-FE113C27E09F}" type="pres">
      <dgm:prSet presAssocID="{1D0BF590-4D16-4A58-B489-A44D16ACA82E}" presName="spacer" presStyleCnt="0"/>
      <dgm:spPr/>
    </dgm:pt>
    <dgm:pt modelId="{15EDE352-EE1A-4EDB-93B8-71A8984095D8}" type="pres">
      <dgm:prSet presAssocID="{3E451B39-CB0C-48EC-B1A7-36E3842480C5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B0B5B30-6BBE-4ABA-A9F7-38FB493FF6EE}" type="pres">
      <dgm:prSet presAssocID="{D1181FFD-2FCB-4A98-AA29-6EB862C6F70B}" presName="spacer" presStyleCnt="0"/>
      <dgm:spPr/>
    </dgm:pt>
    <dgm:pt modelId="{AC67B49E-884A-48C4-B083-4083D5BAED88}" type="pres">
      <dgm:prSet presAssocID="{37F105B6-093E-4880-A3AF-9E05DE44D02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08B63-10D5-4745-AB2E-3A62E45CAA11}" type="pres">
      <dgm:prSet presAssocID="{03CE2EBD-D722-4E82-A059-93766A9F6985}" presName="spacer" presStyleCnt="0"/>
      <dgm:spPr/>
    </dgm:pt>
    <dgm:pt modelId="{BE4EE26A-2B1B-4B3A-9C05-579A159863D4}" type="pres">
      <dgm:prSet presAssocID="{9AF44EEF-7EAD-4B84-963E-8040D882CE98}" presName="parentText" presStyleLbl="node1" presStyleIdx="3" presStyleCnt="7" custLinFactY="-963" custLinFactNeighborX="41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60D98-B407-4717-96BC-00196C18E4A9}" type="pres">
      <dgm:prSet presAssocID="{41DBD04C-E5E8-4028-B952-6F13200FA17B}" presName="spacer" presStyleCnt="0"/>
      <dgm:spPr/>
    </dgm:pt>
    <dgm:pt modelId="{305AFDA0-6D2B-4FE1-B83F-A40A1D1B944D}" type="pres">
      <dgm:prSet presAssocID="{7C20FA5E-016D-4935-BD7E-5F696906C3EC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1763E7B-F2AA-42AD-8960-2D4E6B8C9AF8}" type="pres">
      <dgm:prSet presAssocID="{289410D1-8009-4F1F-A733-A352D11D37A8}" presName="spacer" presStyleCnt="0"/>
      <dgm:spPr/>
    </dgm:pt>
    <dgm:pt modelId="{BE260A00-51B4-4330-A49D-D1E54C0E8DD0}" type="pres">
      <dgm:prSet presAssocID="{E8FDC936-05E2-491D-8DDC-353A83C358C8}" presName="parentText" presStyleLbl="node1" presStyleIdx="5" presStyleCnt="7" custLinFactY="-1732" custLinFactNeighborX="-106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5808AD7-52C6-47F8-A22D-0A2F90F4FFF2}" type="pres">
      <dgm:prSet presAssocID="{58B63028-4A99-47AA-85AE-4601467682F5}" presName="spacer" presStyleCnt="0"/>
      <dgm:spPr/>
    </dgm:pt>
    <dgm:pt modelId="{5A4D0EC1-09E0-42C5-B087-ADE0C0CE95CA}" type="pres">
      <dgm:prSet presAssocID="{62BB2DBE-5B04-440E-BBED-5A007088837A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A3CE54E-9DF0-4E4B-9C6A-B09DAE676A06}" srcId="{01A22EE9-7853-4E09-BE07-A8BC937568DD}" destId="{3E451B39-CB0C-48EC-B1A7-36E3842480C5}" srcOrd="1" destOrd="0" parTransId="{209DBBE1-54F9-4B2E-B609-85F6D3B38910}" sibTransId="{D1181FFD-2FCB-4A98-AA29-6EB862C6F70B}"/>
    <dgm:cxn modelId="{DE9155A4-0114-47F7-A3D2-8DD7C365A4FE}" srcId="{01A22EE9-7853-4E09-BE07-A8BC937568DD}" destId="{E8FDC936-05E2-491D-8DDC-353A83C358C8}" srcOrd="5" destOrd="0" parTransId="{96FCBFF1-4A16-4822-8372-730585C9228E}" sibTransId="{58B63028-4A99-47AA-85AE-4601467682F5}"/>
    <dgm:cxn modelId="{3B0D5519-41BC-49C7-A0ED-CF539E196381}" type="presOf" srcId="{9AF44EEF-7EAD-4B84-963E-8040D882CE98}" destId="{BE4EE26A-2B1B-4B3A-9C05-579A159863D4}" srcOrd="0" destOrd="0" presId="urn:microsoft.com/office/officeart/2005/8/layout/vList2"/>
    <dgm:cxn modelId="{37698983-6B21-4262-87AE-DF76E0E6A7C6}" type="presOf" srcId="{3E451B39-CB0C-48EC-B1A7-36E3842480C5}" destId="{15EDE352-EE1A-4EDB-93B8-71A8984095D8}" srcOrd="0" destOrd="0" presId="urn:microsoft.com/office/officeart/2005/8/layout/vList2"/>
    <dgm:cxn modelId="{D2F911EC-B3C1-4161-A49A-4D5DE0BD5401}" srcId="{01A22EE9-7853-4E09-BE07-A8BC937568DD}" destId="{9AF44EEF-7EAD-4B84-963E-8040D882CE98}" srcOrd="3" destOrd="0" parTransId="{E6BFB50B-608D-4782-8015-8C21C0BA2F94}" sibTransId="{41DBD04C-E5E8-4028-B952-6F13200FA17B}"/>
    <dgm:cxn modelId="{6B78B44B-C2A9-40A9-842A-076851B090F8}" srcId="{01A22EE9-7853-4E09-BE07-A8BC937568DD}" destId="{37F105B6-093E-4880-A3AF-9E05DE44D02F}" srcOrd="2" destOrd="0" parTransId="{6C37B427-230D-4A6D-9D17-DDACE9E259FD}" sibTransId="{03CE2EBD-D722-4E82-A059-93766A9F6985}"/>
    <dgm:cxn modelId="{5BA474B5-39B8-4CD1-9B01-242278F73D96}" type="presOf" srcId="{01A22EE9-7853-4E09-BE07-A8BC937568DD}" destId="{0D76CEA2-1A55-4425-AE1E-CF543480E565}" srcOrd="0" destOrd="0" presId="urn:microsoft.com/office/officeart/2005/8/layout/vList2"/>
    <dgm:cxn modelId="{654CD65C-B1C6-42A5-94E2-5A3D55CB2997}" type="presOf" srcId="{37F105B6-093E-4880-A3AF-9E05DE44D02F}" destId="{AC67B49E-884A-48C4-B083-4083D5BAED88}" srcOrd="0" destOrd="0" presId="urn:microsoft.com/office/officeart/2005/8/layout/vList2"/>
    <dgm:cxn modelId="{177E9E3D-FAE3-498F-AA82-7C46A8E468A2}" srcId="{01A22EE9-7853-4E09-BE07-A8BC937568DD}" destId="{62BB2DBE-5B04-440E-BBED-5A007088837A}" srcOrd="6" destOrd="0" parTransId="{F1646C90-A9EE-448D-83C2-636D219E64D3}" sibTransId="{F7117E42-3C27-4923-AF55-5D5A028F85DF}"/>
    <dgm:cxn modelId="{A498E5F5-10F8-4EEC-839A-D10016C6AB5D}" type="presOf" srcId="{E8FDC936-05E2-491D-8DDC-353A83C358C8}" destId="{BE260A00-51B4-4330-A49D-D1E54C0E8DD0}" srcOrd="0" destOrd="0" presId="urn:microsoft.com/office/officeart/2005/8/layout/vList2"/>
    <dgm:cxn modelId="{FBDCBE46-86CD-4A21-9A26-1A07917BB9FD}" srcId="{01A22EE9-7853-4E09-BE07-A8BC937568DD}" destId="{DAA5DD5A-5454-4D81-9A24-232620126CBE}" srcOrd="0" destOrd="0" parTransId="{725766AA-40EA-44EB-8481-D84B88D33C1C}" sibTransId="{1D0BF590-4D16-4A58-B489-A44D16ACA82E}"/>
    <dgm:cxn modelId="{3F88127B-D968-4668-9A61-C4D420B0D5B5}" type="presOf" srcId="{DAA5DD5A-5454-4D81-9A24-232620126CBE}" destId="{F8B524CF-DD74-4530-A161-8817CD79B525}" srcOrd="0" destOrd="0" presId="urn:microsoft.com/office/officeart/2005/8/layout/vList2"/>
    <dgm:cxn modelId="{AD772D53-742C-4BC5-865A-F193A9595313}" srcId="{01A22EE9-7853-4E09-BE07-A8BC937568DD}" destId="{7C20FA5E-016D-4935-BD7E-5F696906C3EC}" srcOrd="4" destOrd="0" parTransId="{DF384150-7582-4958-A50B-425E0BC8DB48}" sibTransId="{289410D1-8009-4F1F-A733-A352D11D37A8}"/>
    <dgm:cxn modelId="{A6A77812-4D3D-4764-9A07-CA043D711DC5}" type="presOf" srcId="{7C20FA5E-016D-4935-BD7E-5F696906C3EC}" destId="{305AFDA0-6D2B-4FE1-B83F-A40A1D1B944D}" srcOrd="0" destOrd="0" presId="urn:microsoft.com/office/officeart/2005/8/layout/vList2"/>
    <dgm:cxn modelId="{71777CDA-2F51-4422-937C-07CF18FC66CA}" type="presOf" srcId="{62BB2DBE-5B04-440E-BBED-5A007088837A}" destId="{5A4D0EC1-09E0-42C5-B087-ADE0C0CE95CA}" srcOrd="0" destOrd="0" presId="urn:microsoft.com/office/officeart/2005/8/layout/vList2"/>
    <dgm:cxn modelId="{74E82A3E-D161-474B-A2EB-62766DABE20B}" type="presParOf" srcId="{0D76CEA2-1A55-4425-AE1E-CF543480E565}" destId="{F8B524CF-DD74-4530-A161-8817CD79B525}" srcOrd="0" destOrd="0" presId="urn:microsoft.com/office/officeart/2005/8/layout/vList2"/>
    <dgm:cxn modelId="{0FBEEE1E-8104-4EF6-9D1B-12F8B3AF8C1B}" type="presParOf" srcId="{0D76CEA2-1A55-4425-AE1E-CF543480E565}" destId="{AD86110F-5C1B-4567-9791-FE113C27E09F}" srcOrd="1" destOrd="0" presId="urn:microsoft.com/office/officeart/2005/8/layout/vList2"/>
    <dgm:cxn modelId="{C0180455-6C6B-482E-92EE-EC2E4E202114}" type="presParOf" srcId="{0D76CEA2-1A55-4425-AE1E-CF543480E565}" destId="{15EDE352-EE1A-4EDB-93B8-71A8984095D8}" srcOrd="2" destOrd="0" presId="urn:microsoft.com/office/officeart/2005/8/layout/vList2"/>
    <dgm:cxn modelId="{F2FCBC90-A0F7-482D-ADA2-5C2BDD95A9BD}" type="presParOf" srcId="{0D76CEA2-1A55-4425-AE1E-CF543480E565}" destId="{6B0B5B30-6BBE-4ABA-A9F7-38FB493FF6EE}" srcOrd="3" destOrd="0" presId="urn:microsoft.com/office/officeart/2005/8/layout/vList2"/>
    <dgm:cxn modelId="{B01864D8-4BBD-4285-8660-7756BE8CAAFA}" type="presParOf" srcId="{0D76CEA2-1A55-4425-AE1E-CF543480E565}" destId="{AC67B49E-884A-48C4-B083-4083D5BAED88}" srcOrd="4" destOrd="0" presId="urn:microsoft.com/office/officeart/2005/8/layout/vList2"/>
    <dgm:cxn modelId="{2C33F699-D10B-44C3-BDFB-BBA67DE0F566}" type="presParOf" srcId="{0D76CEA2-1A55-4425-AE1E-CF543480E565}" destId="{50108B63-10D5-4745-AB2E-3A62E45CAA11}" srcOrd="5" destOrd="0" presId="urn:microsoft.com/office/officeart/2005/8/layout/vList2"/>
    <dgm:cxn modelId="{0A55F843-67A2-4006-9D0A-4EA9B926F15A}" type="presParOf" srcId="{0D76CEA2-1A55-4425-AE1E-CF543480E565}" destId="{BE4EE26A-2B1B-4B3A-9C05-579A159863D4}" srcOrd="6" destOrd="0" presId="urn:microsoft.com/office/officeart/2005/8/layout/vList2"/>
    <dgm:cxn modelId="{CEBDA985-37DE-4FE4-8F22-F162DBEF6985}" type="presParOf" srcId="{0D76CEA2-1A55-4425-AE1E-CF543480E565}" destId="{52D60D98-B407-4717-96BC-00196C18E4A9}" srcOrd="7" destOrd="0" presId="urn:microsoft.com/office/officeart/2005/8/layout/vList2"/>
    <dgm:cxn modelId="{B55FB0DD-63FE-46AB-953F-D806F7E79533}" type="presParOf" srcId="{0D76CEA2-1A55-4425-AE1E-CF543480E565}" destId="{305AFDA0-6D2B-4FE1-B83F-A40A1D1B944D}" srcOrd="8" destOrd="0" presId="urn:microsoft.com/office/officeart/2005/8/layout/vList2"/>
    <dgm:cxn modelId="{E00E554E-BD9D-47A9-929E-CB084EA332DA}" type="presParOf" srcId="{0D76CEA2-1A55-4425-AE1E-CF543480E565}" destId="{F1763E7B-F2AA-42AD-8960-2D4E6B8C9AF8}" srcOrd="9" destOrd="0" presId="urn:microsoft.com/office/officeart/2005/8/layout/vList2"/>
    <dgm:cxn modelId="{8569235D-AE55-42C7-990B-35542E80EDB5}" type="presParOf" srcId="{0D76CEA2-1A55-4425-AE1E-CF543480E565}" destId="{BE260A00-51B4-4330-A49D-D1E54C0E8DD0}" srcOrd="10" destOrd="0" presId="urn:microsoft.com/office/officeart/2005/8/layout/vList2"/>
    <dgm:cxn modelId="{79993CFE-F38B-4A61-A83F-138E9DC97B76}" type="presParOf" srcId="{0D76CEA2-1A55-4425-AE1E-CF543480E565}" destId="{15808AD7-52C6-47F8-A22D-0A2F90F4FFF2}" srcOrd="11" destOrd="0" presId="urn:microsoft.com/office/officeart/2005/8/layout/vList2"/>
    <dgm:cxn modelId="{948E2C48-82FB-4B68-BDAD-874BDFBF6D96}" type="presParOf" srcId="{0D76CEA2-1A55-4425-AE1E-CF543480E565}" destId="{5A4D0EC1-09E0-42C5-B087-ADE0C0CE95C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C1404E-6F1A-4F7F-B45E-7527AD2DD5B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6D2CD4-BCDC-4FDF-98FE-43A7E1E9F97E}">
      <dgm:prSet custT="1"/>
      <dgm:spPr/>
      <dgm:t>
        <a:bodyPr/>
        <a:lstStyle/>
        <a:p>
          <a:pPr rtl="0"/>
          <a:r>
            <a:rPr lang="sl-SI" sz="1600" b="1" u="sng" dirty="0" smtClean="0">
              <a:solidFill>
                <a:schemeClr val="tx1"/>
              </a:solidFill>
            </a:rPr>
            <a:t>OBJAVA ŠTEVILČNEGA STANJA PRIJAV </a:t>
          </a:r>
          <a:br>
            <a:rPr lang="sl-SI" sz="1600" b="1" u="sng" dirty="0" smtClean="0">
              <a:solidFill>
                <a:schemeClr val="tx1"/>
              </a:solidFill>
            </a:rPr>
          </a:br>
          <a:r>
            <a:rPr lang="sl-SI" sz="1600" b="1" u="none" dirty="0" smtClean="0">
              <a:solidFill>
                <a:schemeClr val="tx1"/>
              </a:solidFill>
            </a:rPr>
            <a:t>8</a:t>
          </a:r>
          <a:r>
            <a:rPr lang="sl-SI" sz="1600" b="1" dirty="0" smtClean="0">
              <a:solidFill>
                <a:schemeClr val="tx1"/>
              </a:solidFill>
            </a:rPr>
            <a:t>. APRIL 20120 </a:t>
          </a:r>
          <a:endParaRPr lang="en-US" sz="1600" dirty="0">
            <a:solidFill>
              <a:schemeClr val="tx1"/>
            </a:solidFill>
          </a:endParaRPr>
        </a:p>
      </dgm:t>
    </dgm:pt>
    <dgm:pt modelId="{26828533-10AB-4153-B16E-9C21CB219965}" type="parTrans" cxnId="{31379204-3BBA-4B41-AAF9-ED546B2C8124}">
      <dgm:prSet/>
      <dgm:spPr/>
      <dgm:t>
        <a:bodyPr/>
        <a:lstStyle/>
        <a:p>
          <a:endParaRPr lang="en-US"/>
        </a:p>
      </dgm:t>
    </dgm:pt>
    <dgm:pt modelId="{4E3D8356-041B-4E11-8522-A0429B3143EF}" type="sibTrans" cxnId="{31379204-3BBA-4B41-AAF9-ED546B2C8124}">
      <dgm:prSet/>
      <dgm:spPr/>
      <dgm:t>
        <a:bodyPr/>
        <a:lstStyle/>
        <a:p>
          <a:endParaRPr lang="en-US"/>
        </a:p>
      </dgm:t>
    </dgm:pt>
    <dgm:pt modelId="{76BEFF6D-4919-464B-9AFE-D7B40DF6B158}">
      <dgm:prSet custT="1"/>
      <dgm:spPr/>
      <dgm:t>
        <a:bodyPr/>
        <a:lstStyle/>
        <a:p>
          <a:pPr rtl="0"/>
          <a:r>
            <a:rPr lang="sl-SI" sz="1600" b="1" u="sng" dirty="0" smtClean="0">
              <a:solidFill>
                <a:schemeClr val="tx1"/>
              </a:solidFill>
            </a:rPr>
            <a:t>MOREBITEN PRENOS PRIJAV ZA VPIS V SREDNJE ŠOLE </a:t>
          </a:r>
          <a:r>
            <a:rPr lang="sl-SI" sz="1600" b="1" dirty="0" smtClean="0">
              <a:solidFill>
                <a:schemeClr val="tx1"/>
              </a:solidFill>
            </a:rPr>
            <a:t> </a:t>
          </a:r>
        </a:p>
        <a:p>
          <a:pPr rtl="0"/>
          <a:r>
            <a:rPr lang="sl-SI" sz="1600" b="1" dirty="0" smtClean="0">
              <a:solidFill>
                <a:schemeClr val="tx1"/>
              </a:solidFill>
            </a:rPr>
            <a:t>do 23 APRILA 2020</a:t>
          </a:r>
          <a:endParaRPr lang="en-US" sz="1600" dirty="0">
            <a:solidFill>
              <a:schemeClr val="tx1"/>
            </a:solidFill>
          </a:endParaRPr>
        </a:p>
      </dgm:t>
    </dgm:pt>
    <dgm:pt modelId="{FF4890D0-93FE-47CA-9664-BCF052A2A569}" type="parTrans" cxnId="{6788E5DC-8759-4EE1-A82B-DA17DC51637A}">
      <dgm:prSet/>
      <dgm:spPr/>
      <dgm:t>
        <a:bodyPr/>
        <a:lstStyle/>
        <a:p>
          <a:endParaRPr lang="en-US"/>
        </a:p>
      </dgm:t>
    </dgm:pt>
    <dgm:pt modelId="{83915914-14EE-4C58-9E5F-C58106FA7942}" type="sibTrans" cxnId="{6788E5DC-8759-4EE1-A82B-DA17DC51637A}">
      <dgm:prSet/>
      <dgm:spPr/>
      <dgm:t>
        <a:bodyPr/>
        <a:lstStyle/>
        <a:p>
          <a:endParaRPr lang="en-US"/>
        </a:p>
      </dgm:t>
    </dgm:pt>
    <dgm:pt modelId="{9FFC716F-5BF3-4B36-8220-6D864BC02DFF}">
      <dgm:prSet custT="1"/>
      <dgm:spPr/>
      <dgm:t>
        <a:bodyPr/>
        <a:lstStyle/>
        <a:p>
          <a:pPr rtl="0"/>
          <a:r>
            <a:rPr lang="sl-SI" sz="2300" b="1" dirty="0" smtClean="0">
              <a:solidFill>
                <a:schemeClr val="tx1"/>
              </a:solidFill>
            </a:rPr>
            <a:t>OMEJITEV VPISA</a:t>
          </a:r>
          <a:r>
            <a:rPr lang="sl-SI" sz="2300" dirty="0" smtClean="0">
              <a:solidFill>
                <a:schemeClr val="tx1"/>
              </a:solidFill>
            </a:rPr>
            <a:t>  </a:t>
          </a:r>
        </a:p>
        <a:p>
          <a:pPr rtl="0"/>
          <a:r>
            <a:rPr lang="sl-SI" sz="24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27. MAJA 2020</a:t>
          </a:r>
          <a:endParaRPr lang="en-US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C8C7B5-EFA6-44AC-A3E2-90E8AFEA4B3C}" type="parTrans" cxnId="{BB1D7EF5-E1BB-4499-A3D9-3C229BD7D5E3}">
      <dgm:prSet/>
      <dgm:spPr/>
      <dgm:t>
        <a:bodyPr/>
        <a:lstStyle/>
        <a:p>
          <a:endParaRPr lang="en-US"/>
        </a:p>
      </dgm:t>
    </dgm:pt>
    <dgm:pt modelId="{9D42E7D6-24BB-4A7B-B5F0-9A2AB3C83E89}" type="sibTrans" cxnId="{BB1D7EF5-E1BB-4499-A3D9-3C229BD7D5E3}">
      <dgm:prSet/>
      <dgm:spPr/>
      <dgm:t>
        <a:bodyPr/>
        <a:lstStyle/>
        <a:p>
          <a:endParaRPr lang="en-US"/>
        </a:p>
      </dgm:t>
    </dgm:pt>
    <dgm:pt modelId="{D4531766-935B-41F7-93BF-300EFCBF7791}" type="pres">
      <dgm:prSet presAssocID="{58C1404E-6F1A-4F7F-B45E-7527AD2DD5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CE9E7A99-109C-400B-B651-E409A2FCC7AA}" type="pres">
      <dgm:prSet presAssocID="{9FFC716F-5BF3-4B36-8220-6D864BC02DFF}" presName="boxAndChildren" presStyleCnt="0"/>
      <dgm:spPr/>
    </dgm:pt>
    <dgm:pt modelId="{F5A6984D-60D4-4C9E-9BCE-E04A09F77816}" type="pres">
      <dgm:prSet presAssocID="{9FFC716F-5BF3-4B36-8220-6D864BC02DFF}" presName="parentTextBox" presStyleLbl="node1" presStyleIdx="0" presStyleCnt="3" custLinFactNeighborX="9018" custLinFactNeighborY="10130"/>
      <dgm:spPr/>
      <dgm:t>
        <a:bodyPr/>
        <a:lstStyle/>
        <a:p>
          <a:endParaRPr lang="en-US"/>
        </a:p>
      </dgm:t>
    </dgm:pt>
    <dgm:pt modelId="{20D9FEDF-43B7-4F0B-ABA8-0A154EDE52C9}" type="pres">
      <dgm:prSet presAssocID="{83915914-14EE-4C58-9E5F-C58106FA7942}" presName="sp" presStyleCnt="0"/>
      <dgm:spPr/>
    </dgm:pt>
    <dgm:pt modelId="{7AACB289-3F7C-47EE-BD2F-9410AD21EF1F}" type="pres">
      <dgm:prSet presAssocID="{76BEFF6D-4919-464B-9AFE-D7B40DF6B158}" presName="arrowAndChildren" presStyleCnt="0"/>
      <dgm:spPr/>
    </dgm:pt>
    <dgm:pt modelId="{204EEA66-E9D7-464B-A3D1-4C15EA2C0B30}" type="pres">
      <dgm:prSet presAssocID="{76BEFF6D-4919-464B-9AFE-D7B40DF6B158}" presName="parentTextArrow" presStyleLbl="node1" presStyleIdx="1" presStyleCnt="3"/>
      <dgm:spPr/>
      <dgm:t>
        <a:bodyPr/>
        <a:lstStyle/>
        <a:p>
          <a:endParaRPr lang="sl-SI"/>
        </a:p>
      </dgm:t>
    </dgm:pt>
    <dgm:pt modelId="{4B4D5EAF-B6F0-4C2D-8E84-9EBC7E4AE618}" type="pres">
      <dgm:prSet presAssocID="{4E3D8356-041B-4E11-8522-A0429B3143EF}" presName="sp" presStyleCnt="0"/>
      <dgm:spPr/>
    </dgm:pt>
    <dgm:pt modelId="{ED8F4E13-77B4-46FF-BDF1-3713B539D930}" type="pres">
      <dgm:prSet presAssocID="{FB6D2CD4-BCDC-4FDF-98FE-43A7E1E9F97E}" presName="arrowAndChildren" presStyleCnt="0"/>
      <dgm:spPr/>
    </dgm:pt>
    <dgm:pt modelId="{38E805F0-0D5C-4A15-B4F6-6AC61E508873}" type="pres">
      <dgm:prSet presAssocID="{FB6D2CD4-BCDC-4FDF-98FE-43A7E1E9F97E}" presName="parentTextArrow" presStyleLbl="node1" presStyleIdx="2" presStyleCnt="3" custLinFactNeighborX="840" custLinFactNeighborY="-6723"/>
      <dgm:spPr/>
      <dgm:t>
        <a:bodyPr/>
        <a:lstStyle/>
        <a:p>
          <a:endParaRPr lang="en-US"/>
        </a:p>
      </dgm:t>
    </dgm:pt>
  </dgm:ptLst>
  <dgm:cxnLst>
    <dgm:cxn modelId="{EF596FD4-C3AB-493D-817F-4A216F7F0BB7}" type="presOf" srcId="{58C1404E-6F1A-4F7F-B45E-7527AD2DD5B2}" destId="{D4531766-935B-41F7-93BF-300EFCBF7791}" srcOrd="0" destOrd="0" presId="urn:microsoft.com/office/officeart/2005/8/layout/process4"/>
    <dgm:cxn modelId="{31379204-3BBA-4B41-AAF9-ED546B2C8124}" srcId="{58C1404E-6F1A-4F7F-B45E-7527AD2DD5B2}" destId="{FB6D2CD4-BCDC-4FDF-98FE-43A7E1E9F97E}" srcOrd="0" destOrd="0" parTransId="{26828533-10AB-4153-B16E-9C21CB219965}" sibTransId="{4E3D8356-041B-4E11-8522-A0429B3143EF}"/>
    <dgm:cxn modelId="{46054594-468B-498E-AF9D-B25C85D5B447}" type="presOf" srcId="{76BEFF6D-4919-464B-9AFE-D7B40DF6B158}" destId="{204EEA66-E9D7-464B-A3D1-4C15EA2C0B30}" srcOrd="0" destOrd="0" presId="urn:microsoft.com/office/officeart/2005/8/layout/process4"/>
    <dgm:cxn modelId="{6788E5DC-8759-4EE1-A82B-DA17DC51637A}" srcId="{58C1404E-6F1A-4F7F-B45E-7527AD2DD5B2}" destId="{76BEFF6D-4919-464B-9AFE-D7B40DF6B158}" srcOrd="1" destOrd="0" parTransId="{FF4890D0-93FE-47CA-9664-BCF052A2A569}" sibTransId="{83915914-14EE-4C58-9E5F-C58106FA7942}"/>
    <dgm:cxn modelId="{279E9EC1-555C-4EED-B84D-902F4D28D92E}" type="presOf" srcId="{FB6D2CD4-BCDC-4FDF-98FE-43A7E1E9F97E}" destId="{38E805F0-0D5C-4A15-B4F6-6AC61E508873}" srcOrd="0" destOrd="0" presId="urn:microsoft.com/office/officeart/2005/8/layout/process4"/>
    <dgm:cxn modelId="{4EDA2A50-3E6C-4B5B-84CD-C921BACF13D7}" type="presOf" srcId="{9FFC716F-5BF3-4B36-8220-6D864BC02DFF}" destId="{F5A6984D-60D4-4C9E-9BCE-E04A09F77816}" srcOrd="0" destOrd="0" presId="urn:microsoft.com/office/officeart/2005/8/layout/process4"/>
    <dgm:cxn modelId="{BB1D7EF5-E1BB-4499-A3D9-3C229BD7D5E3}" srcId="{58C1404E-6F1A-4F7F-B45E-7527AD2DD5B2}" destId="{9FFC716F-5BF3-4B36-8220-6D864BC02DFF}" srcOrd="2" destOrd="0" parTransId="{45C8C7B5-EFA6-44AC-A3E2-90E8AFEA4B3C}" sibTransId="{9D42E7D6-24BB-4A7B-B5F0-9A2AB3C83E89}"/>
    <dgm:cxn modelId="{268F1EEE-2DD7-46DF-B225-EBA73DF1A6A5}" type="presParOf" srcId="{D4531766-935B-41F7-93BF-300EFCBF7791}" destId="{CE9E7A99-109C-400B-B651-E409A2FCC7AA}" srcOrd="0" destOrd="0" presId="urn:microsoft.com/office/officeart/2005/8/layout/process4"/>
    <dgm:cxn modelId="{AB73338D-D324-4EF5-B006-C932DCB60B68}" type="presParOf" srcId="{CE9E7A99-109C-400B-B651-E409A2FCC7AA}" destId="{F5A6984D-60D4-4C9E-9BCE-E04A09F77816}" srcOrd="0" destOrd="0" presId="urn:microsoft.com/office/officeart/2005/8/layout/process4"/>
    <dgm:cxn modelId="{18E7FE44-AF94-4C96-95DD-29A2DAF6CC70}" type="presParOf" srcId="{D4531766-935B-41F7-93BF-300EFCBF7791}" destId="{20D9FEDF-43B7-4F0B-ABA8-0A154EDE52C9}" srcOrd="1" destOrd="0" presId="urn:microsoft.com/office/officeart/2005/8/layout/process4"/>
    <dgm:cxn modelId="{641EA712-15D2-441C-A58F-55E032D68DFE}" type="presParOf" srcId="{D4531766-935B-41F7-93BF-300EFCBF7791}" destId="{7AACB289-3F7C-47EE-BD2F-9410AD21EF1F}" srcOrd="2" destOrd="0" presId="urn:microsoft.com/office/officeart/2005/8/layout/process4"/>
    <dgm:cxn modelId="{F5FCDF34-DBC9-466E-9B05-2CFDD2D3477F}" type="presParOf" srcId="{7AACB289-3F7C-47EE-BD2F-9410AD21EF1F}" destId="{204EEA66-E9D7-464B-A3D1-4C15EA2C0B30}" srcOrd="0" destOrd="0" presId="urn:microsoft.com/office/officeart/2005/8/layout/process4"/>
    <dgm:cxn modelId="{3497E5D2-099F-40B3-84BA-A2ACE9747603}" type="presParOf" srcId="{D4531766-935B-41F7-93BF-300EFCBF7791}" destId="{4B4D5EAF-B6F0-4C2D-8E84-9EBC7E4AE618}" srcOrd="3" destOrd="0" presId="urn:microsoft.com/office/officeart/2005/8/layout/process4"/>
    <dgm:cxn modelId="{F4264A89-09B4-454E-8161-78554503829C}" type="presParOf" srcId="{D4531766-935B-41F7-93BF-300EFCBF7791}" destId="{ED8F4E13-77B4-46FF-BDF1-3713B539D930}" srcOrd="4" destOrd="0" presId="urn:microsoft.com/office/officeart/2005/8/layout/process4"/>
    <dgm:cxn modelId="{6FB64DAE-8E69-4EDC-BFE0-B287D4EC355A}" type="presParOf" srcId="{ED8F4E13-77B4-46FF-BDF1-3713B539D930}" destId="{38E805F0-0D5C-4A15-B4F6-6AC61E50887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F76AAE-8FFA-46A3-94AA-5A9A21850EF9}" type="doc">
      <dgm:prSet loTypeId="urn:microsoft.com/office/officeart/2005/8/layout/lProcess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CA0198-A544-4DA6-9086-A8492F420F40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b="1" dirty="0" smtClean="0"/>
            <a:t>Izpolnjevanje vseh vpisnih pogojev kandidata.</a:t>
          </a:r>
          <a:endParaRPr lang="en-US" dirty="0" smtClean="0"/>
        </a:p>
        <a:p>
          <a:pPr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b="1" u="sng" dirty="0"/>
        </a:p>
      </dgm:t>
    </dgm:pt>
    <dgm:pt modelId="{D9C38977-9B8C-4CF5-BC5C-D08E254EC048}" type="parTrans" cxnId="{ABF7CEBF-2EE3-4EC8-94C3-023130355853}">
      <dgm:prSet/>
      <dgm:spPr/>
      <dgm:t>
        <a:bodyPr/>
        <a:lstStyle/>
        <a:p>
          <a:endParaRPr lang="en-US"/>
        </a:p>
      </dgm:t>
    </dgm:pt>
    <dgm:pt modelId="{38932319-54D5-4947-A8ED-B071C048D46B}" type="sibTrans" cxnId="{ABF7CEBF-2EE3-4EC8-94C3-023130355853}">
      <dgm:prSet/>
      <dgm:spPr/>
      <dgm:t>
        <a:bodyPr/>
        <a:lstStyle/>
        <a:p>
          <a:endParaRPr lang="en-US"/>
        </a:p>
      </dgm:t>
    </dgm:pt>
    <dgm:pt modelId="{1AB33D43-21AB-4DDB-A456-944857127747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600" b="1" dirty="0" smtClean="0">
              <a:solidFill>
                <a:schemeClr val="tx1"/>
              </a:solidFill>
            </a:rPr>
            <a:t>Prvi krog -  VPIS ali </a:t>
          </a:r>
          <a:r>
            <a:rPr lang="sl-SI" sz="1600" dirty="0" smtClean="0">
              <a:solidFill>
                <a:schemeClr val="tx1"/>
              </a:solidFill>
            </a:rPr>
            <a:t>zasedenost 90% razpisanih mest </a:t>
          </a:r>
          <a:r>
            <a:rPr lang="sl-SI" sz="1600" b="1" dirty="0" smtClean="0">
              <a:solidFill>
                <a:schemeClr val="tx1"/>
              </a:solidFill>
            </a:rPr>
            <a:t>– </a:t>
          </a:r>
          <a:endParaRPr lang="en-US" sz="1600" dirty="0" smtClean="0">
            <a:solidFill>
              <a:schemeClr val="tx1"/>
            </a:solidFill>
          </a:endParaRPr>
        </a:p>
        <a:p>
          <a:pPr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u="sng" dirty="0" smtClean="0">
              <a:solidFill>
                <a:schemeClr val="tx1"/>
              </a:solidFill>
            </a:rPr>
            <a:t>16. – 19. JUNIJA 2020.</a:t>
          </a:r>
          <a:r>
            <a:rPr lang="sl-SI" sz="1600" b="1" dirty="0" smtClean="0">
              <a:solidFill>
                <a:schemeClr val="tx1"/>
              </a:solidFill>
            </a:rPr>
            <a:t> </a:t>
          </a:r>
          <a:endParaRPr lang="sl-SI" sz="1600" u="sng" dirty="0">
            <a:solidFill>
              <a:schemeClr val="tx1"/>
            </a:solidFill>
          </a:endParaRPr>
        </a:p>
      </dgm:t>
    </dgm:pt>
    <dgm:pt modelId="{EE765C17-049B-401E-8E92-C3C19F95F2DB}" type="parTrans" cxnId="{F9CBDE92-52C9-47BC-B9E6-6D31F1B61096}">
      <dgm:prSet/>
      <dgm:spPr/>
      <dgm:t>
        <a:bodyPr/>
        <a:lstStyle/>
        <a:p>
          <a:endParaRPr lang="en-US"/>
        </a:p>
      </dgm:t>
    </dgm:pt>
    <dgm:pt modelId="{FAF53EDE-35E2-4504-A201-D3AD28653104}" type="sibTrans" cxnId="{F9CBDE92-52C9-47BC-B9E6-6D31F1B61096}">
      <dgm:prSet/>
      <dgm:spPr/>
      <dgm:t>
        <a:bodyPr/>
        <a:lstStyle/>
        <a:p>
          <a:endParaRPr lang="en-US"/>
        </a:p>
      </dgm:t>
    </dgm:pt>
    <dgm:pt modelId="{87E3A11B-7738-409E-B4A1-8F6FD3B178F6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b="1" dirty="0" smtClean="0">
              <a:solidFill>
                <a:schemeClr val="tx1"/>
              </a:solidFill>
            </a:rPr>
            <a:t>Drugi krog –</a:t>
          </a:r>
          <a:r>
            <a:rPr lang="sl-SI" dirty="0" smtClean="0">
              <a:solidFill>
                <a:schemeClr val="tx1"/>
              </a:solidFill>
            </a:rPr>
            <a:t> zapolnitev 10 % prostih mest na vseh srednjih šolah, ki bodo vpis omejile in na vsa prosta mesta na drugih SŠ. </a:t>
          </a:r>
          <a:r>
            <a:rPr lang="sl-SI" b="1" dirty="0" smtClean="0">
              <a:solidFill>
                <a:schemeClr val="tx1"/>
              </a:solidFill>
            </a:rPr>
            <a:t>- 24</a:t>
          </a:r>
          <a:r>
            <a:rPr lang="sl-SI" b="1" u="sng" dirty="0" smtClean="0">
              <a:solidFill>
                <a:schemeClr val="tx1"/>
              </a:solidFill>
            </a:rPr>
            <a:t>. JUNIJ 2020.</a:t>
          </a: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>
            <a:solidFill>
              <a:schemeClr val="tx1"/>
            </a:solidFill>
          </a:endParaRPr>
        </a:p>
      </dgm:t>
    </dgm:pt>
    <dgm:pt modelId="{28C594A2-226E-429D-89B4-DB0564D27F08}" type="parTrans" cxnId="{C0CE5C16-5E9E-45C1-9E08-94F8ED46D464}">
      <dgm:prSet/>
      <dgm:spPr/>
      <dgm:t>
        <a:bodyPr/>
        <a:lstStyle/>
        <a:p>
          <a:endParaRPr lang="en-US"/>
        </a:p>
      </dgm:t>
    </dgm:pt>
    <dgm:pt modelId="{280AF6FC-7DCA-4B86-8D6C-37680C0B33DC}" type="sibTrans" cxnId="{C0CE5C16-5E9E-45C1-9E08-94F8ED46D464}">
      <dgm:prSet/>
      <dgm:spPr/>
      <dgm:t>
        <a:bodyPr/>
        <a:lstStyle/>
        <a:p>
          <a:endParaRPr lang="en-US"/>
        </a:p>
      </dgm:t>
    </dgm:pt>
    <dgm:pt modelId="{E09B7E8B-839B-4683-8334-9CC7BBFC8995}" type="pres">
      <dgm:prSet presAssocID="{93F76AAE-8FFA-46A3-94AA-5A9A21850EF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64299DB-9DCD-45A5-9F37-8CA608C07A4B}" type="pres">
      <dgm:prSet presAssocID="{D1CA0198-A544-4DA6-9086-A8492F420F40}" presName="compNode" presStyleCnt="0"/>
      <dgm:spPr/>
    </dgm:pt>
    <dgm:pt modelId="{A79CF7C8-C3E1-4B5C-B719-033C57B83A67}" type="pres">
      <dgm:prSet presAssocID="{D1CA0198-A544-4DA6-9086-A8492F420F40}" presName="aNode" presStyleLbl="bgShp" presStyleIdx="0" presStyleCnt="1"/>
      <dgm:spPr/>
      <dgm:t>
        <a:bodyPr/>
        <a:lstStyle/>
        <a:p>
          <a:endParaRPr lang="sl-SI"/>
        </a:p>
      </dgm:t>
    </dgm:pt>
    <dgm:pt modelId="{35E5CB04-3ABA-487F-A5F1-9A1473DAD6E9}" type="pres">
      <dgm:prSet presAssocID="{D1CA0198-A544-4DA6-9086-A8492F420F40}" presName="textNode" presStyleLbl="bgShp" presStyleIdx="0" presStyleCnt="1"/>
      <dgm:spPr/>
      <dgm:t>
        <a:bodyPr/>
        <a:lstStyle/>
        <a:p>
          <a:endParaRPr lang="sl-SI"/>
        </a:p>
      </dgm:t>
    </dgm:pt>
    <dgm:pt modelId="{E9CEF818-0D0E-4900-A65D-E3D48ED37B15}" type="pres">
      <dgm:prSet presAssocID="{D1CA0198-A544-4DA6-9086-A8492F420F40}" presName="compChildNode" presStyleCnt="0"/>
      <dgm:spPr/>
    </dgm:pt>
    <dgm:pt modelId="{E8D2548F-9B10-4A71-8709-1CABF470B23B}" type="pres">
      <dgm:prSet presAssocID="{D1CA0198-A544-4DA6-9086-A8492F420F40}" presName="theInnerList" presStyleCnt="0"/>
      <dgm:spPr/>
    </dgm:pt>
    <dgm:pt modelId="{752EAA0F-4479-494A-BA73-B85C9480878C}" type="pres">
      <dgm:prSet presAssocID="{1AB33D43-21AB-4DDB-A456-94485712774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BBB46EB-D39A-4FDB-94C5-F11B29F2965B}" type="pres">
      <dgm:prSet presAssocID="{1AB33D43-21AB-4DDB-A456-944857127747}" presName="aSpace2" presStyleCnt="0"/>
      <dgm:spPr/>
    </dgm:pt>
    <dgm:pt modelId="{E327BA57-C6E1-46CA-8766-C6782093FAAA}" type="pres">
      <dgm:prSet presAssocID="{87E3A11B-7738-409E-B4A1-8F6FD3B178F6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F9CBDE92-52C9-47BC-B9E6-6D31F1B61096}" srcId="{D1CA0198-A544-4DA6-9086-A8492F420F40}" destId="{1AB33D43-21AB-4DDB-A456-944857127747}" srcOrd="0" destOrd="0" parTransId="{EE765C17-049B-401E-8E92-C3C19F95F2DB}" sibTransId="{FAF53EDE-35E2-4504-A201-D3AD28653104}"/>
    <dgm:cxn modelId="{19EB604F-8CAC-42AC-9E85-A4FC005F4A2C}" type="presOf" srcId="{87E3A11B-7738-409E-B4A1-8F6FD3B178F6}" destId="{E327BA57-C6E1-46CA-8766-C6782093FAAA}" srcOrd="0" destOrd="0" presId="urn:microsoft.com/office/officeart/2005/8/layout/lProcess2"/>
    <dgm:cxn modelId="{1C94EB73-147F-415E-BE00-98E972292D3C}" type="presOf" srcId="{1AB33D43-21AB-4DDB-A456-944857127747}" destId="{752EAA0F-4479-494A-BA73-B85C9480878C}" srcOrd="0" destOrd="0" presId="urn:microsoft.com/office/officeart/2005/8/layout/lProcess2"/>
    <dgm:cxn modelId="{BB93E8BD-531B-4393-B728-ADAE5CBD112D}" type="presOf" srcId="{D1CA0198-A544-4DA6-9086-A8492F420F40}" destId="{A79CF7C8-C3E1-4B5C-B719-033C57B83A67}" srcOrd="0" destOrd="0" presId="urn:microsoft.com/office/officeart/2005/8/layout/lProcess2"/>
    <dgm:cxn modelId="{ABF7CEBF-2EE3-4EC8-94C3-023130355853}" srcId="{93F76AAE-8FFA-46A3-94AA-5A9A21850EF9}" destId="{D1CA0198-A544-4DA6-9086-A8492F420F40}" srcOrd="0" destOrd="0" parTransId="{D9C38977-9B8C-4CF5-BC5C-D08E254EC048}" sibTransId="{38932319-54D5-4947-A8ED-B071C048D46B}"/>
    <dgm:cxn modelId="{925E67B8-EAA4-45D1-A82E-9364F5BD23CF}" type="presOf" srcId="{D1CA0198-A544-4DA6-9086-A8492F420F40}" destId="{35E5CB04-3ABA-487F-A5F1-9A1473DAD6E9}" srcOrd="1" destOrd="0" presId="urn:microsoft.com/office/officeart/2005/8/layout/lProcess2"/>
    <dgm:cxn modelId="{E64B8EA2-7EBA-4E39-AB02-3C40E59957B8}" type="presOf" srcId="{93F76AAE-8FFA-46A3-94AA-5A9A21850EF9}" destId="{E09B7E8B-839B-4683-8334-9CC7BBFC8995}" srcOrd="0" destOrd="0" presId="urn:microsoft.com/office/officeart/2005/8/layout/lProcess2"/>
    <dgm:cxn modelId="{C0CE5C16-5E9E-45C1-9E08-94F8ED46D464}" srcId="{D1CA0198-A544-4DA6-9086-A8492F420F40}" destId="{87E3A11B-7738-409E-B4A1-8F6FD3B178F6}" srcOrd="1" destOrd="0" parTransId="{28C594A2-226E-429D-89B4-DB0564D27F08}" sibTransId="{280AF6FC-7DCA-4B86-8D6C-37680C0B33DC}"/>
    <dgm:cxn modelId="{2022B064-01A4-47B2-A67F-9C233DB7240D}" type="presParOf" srcId="{E09B7E8B-839B-4683-8334-9CC7BBFC8995}" destId="{464299DB-9DCD-45A5-9F37-8CA608C07A4B}" srcOrd="0" destOrd="0" presId="urn:microsoft.com/office/officeart/2005/8/layout/lProcess2"/>
    <dgm:cxn modelId="{89BDB612-1F45-4B91-BDAA-B5080B4D9294}" type="presParOf" srcId="{464299DB-9DCD-45A5-9F37-8CA608C07A4B}" destId="{A79CF7C8-C3E1-4B5C-B719-033C57B83A67}" srcOrd="0" destOrd="0" presId="urn:microsoft.com/office/officeart/2005/8/layout/lProcess2"/>
    <dgm:cxn modelId="{FDC5742A-7C03-4A17-9564-DD01031206EB}" type="presParOf" srcId="{464299DB-9DCD-45A5-9F37-8CA608C07A4B}" destId="{35E5CB04-3ABA-487F-A5F1-9A1473DAD6E9}" srcOrd="1" destOrd="0" presId="urn:microsoft.com/office/officeart/2005/8/layout/lProcess2"/>
    <dgm:cxn modelId="{CB4BE53E-FCBD-40CA-AB6B-62959524D4A4}" type="presParOf" srcId="{464299DB-9DCD-45A5-9F37-8CA608C07A4B}" destId="{E9CEF818-0D0E-4900-A65D-E3D48ED37B15}" srcOrd="2" destOrd="0" presId="urn:microsoft.com/office/officeart/2005/8/layout/lProcess2"/>
    <dgm:cxn modelId="{77C0EEC1-4371-4ED6-9D5A-7EB07EC2B261}" type="presParOf" srcId="{E9CEF818-0D0E-4900-A65D-E3D48ED37B15}" destId="{E8D2548F-9B10-4A71-8709-1CABF470B23B}" srcOrd="0" destOrd="0" presId="urn:microsoft.com/office/officeart/2005/8/layout/lProcess2"/>
    <dgm:cxn modelId="{344D4220-B0D3-4E78-86FC-01ADC24E5F3C}" type="presParOf" srcId="{E8D2548F-9B10-4A71-8709-1CABF470B23B}" destId="{752EAA0F-4479-494A-BA73-B85C9480878C}" srcOrd="0" destOrd="0" presId="urn:microsoft.com/office/officeart/2005/8/layout/lProcess2"/>
    <dgm:cxn modelId="{AFBD2C90-9117-4C24-9297-6D7C1B899547}" type="presParOf" srcId="{E8D2548F-9B10-4A71-8709-1CABF470B23B}" destId="{ABBB46EB-D39A-4FDB-94C5-F11B29F2965B}" srcOrd="1" destOrd="0" presId="urn:microsoft.com/office/officeart/2005/8/layout/lProcess2"/>
    <dgm:cxn modelId="{ABB61577-E485-4CA6-92C1-A728F50C65E1}" type="presParOf" srcId="{E8D2548F-9B10-4A71-8709-1CABF470B23B}" destId="{E327BA57-C6E1-46CA-8766-C6782093FAA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B524CF-DD74-4530-A161-8817CD79B525}">
      <dsp:nvSpPr>
        <dsp:cNvPr id="0" name=""/>
        <dsp:cNvSpPr/>
      </dsp:nvSpPr>
      <dsp:spPr>
        <a:xfrm>
          <a:off x="0" y="0"/>
          <a:ext cx="6777317" cy="1211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Gimnazije: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II. gimnazija Maribor, Gimnazija Bežigrad in Gimnazija Kranj. </a:t>
          </a:r>
          <a:endParaRPr lang="sl-SI" sz="20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0"/>
        <a:ext cx="6777317" cy="1211398"/>
      </dsp:txXfrm>
    </dsp:sp>
    <dsp:sp modelId="{15EDE352-EE1A-4EDB-93B8-71A8984095D8}">
      <dsp:nvSpPr>
        <dsp:cNvPr id="0" name=""/>
        <dsp:cNvSpPr/>
      </dsp:nvSpPr>
      <dsp:spPr>
        <a:xfrm>
          <a:off x="0" y="1218283"/>
          <a:ext cx="6777317" cy="482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Omogoča vpis na več kot 2500 univerz po svetu.</a:t>
          </a:r>
          <a:endParaRPr lang="sl-SI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1218283"/>
        <a:ext cx="6777317" cy="482636"/>
      </dsp:txXfrm>
    </dsp:sp>
    <dsp:sp modelId="{AC67B49E-884A-48C4-B083-4083D5BAED88}">
      <dsp:nvSpPr>
        <dsp:cNvPr id="0" name=""/>
        <dsp:cNvSpPr/>
      </dsp:nvSpPr>
      <dsp:spPr>
        <a:xfrm>
          <a:off x="0" y="1706524"/>
          <a:ext cx="6777317" cy="482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POGOJI: </a:t>
          </a:r>
          <a:endParaRPr lang="sl-SI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1706524"/>
        <a:ext cx="6777317" cy="482636"/>
      </dsp:txXfrm>
    </dsp:sp>
    <dsp:sp modelId="{BE4EE26A-2B1B-4B3A-9C05-579A159863D4}">
      <dsp:nvSpPr>
        <dsp:cNvPr id="0" name=""/>
        <dsp:cNvSpPr/>
      </dsp:nvSpPr>
      <dsp:spPr>
        <a:xfrm>
          <a:off x="0" y="2184512"/>
          <a:ext cx="6777317" cy="482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- starost od 16 do 17 let,</a:t>
          </a:r>
          <a:endParaRPr lang="sl-SI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2184512"/>
        <a:ext cx="6777317" cy="482636"/>
      </dsp:txXfrm>
    </dsp:sp>
    <dsp:sp modelId="{305AFDA0-6D2B-4FE1-B83F-A40A1D1B944D}">
      <dsp:nvSpPr>
        <dsp:cNvPr id="0" name=""/>
        <dsp:cNvSpPr/>
      </dsp:nvSpPr>
      <dsp:spPr>
        <a:xfrm>
          <a:off x="0" y="2683004"/>
          <a:ext cx="6777317" cy="482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- najmanj prav dober uspeh v drugem  letniku.</a:t>
          </a:r>
          <a:endParaRPr lang="sl-SI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2683004"/>
        <a:ext cx="6777317" cy="482636"/>
      </dsp:txXfrm>
    </dsp:sp>
    <dsp:sp modelId="{BE260A00-51B4-4330-A49D-D1E54C0E8DD0}">
      <dsp:nvSpPr>
        <dsp:cNvPr id="0" name=""/>
        <dsp:cNvSpPr/>
      </dsp:nvSpPr>
      <dsp:spPr>
        <a:xfrm>
          <a:off x="0" y="3157282"/>
          <a:ext cx="6777317" cy="482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- najmanj prav dober uspeh iz slovenščine, angleščine in matematike</a:t>
          </a:r>
          <a:endParaRPr lang="sl-SI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3157282"/>
        <a:ext cx="6777317" cy="482636"/>
      </dsp:txXfrm>
    </dsp:sp>
    <dsp:sp modelId="{5A4D0EC1-09E0-42C5-B087-ADE0C0CE95CA}">
      <dsp:nvSpPr>
        <dsp:cNvPr id="0" name=""/>
        <dsp:cNvSpPr/>
      </dsp:nvSpPr>
      <dsp:spPr>
        <a:xfrm>
          <a:off x="0" y="3659485"/>
          <a:ext cx="6777317" cy="482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- šole vpišejo po 22 dijakov, MB 44</a:t>
          </a:r>
          <a:endParaRPr lang="sl-SI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3659485"/>
        <a:ext cx="6777317" cy="4826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6984D-60D4-4C9E-9BCE-E04A09F77816}">
      <dsp:nvSpPr>
        <dsp:cNvPr id="0" name=""/>
        <dsp:cNvSpPr/>
      </dsp:nvSpPr>
      <dsp:spPr>
        <a:xfrm>
          <a:off x="0" y="3388620"/>
          <a:ext cx="6988175" cy="1111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b="1" kern="1200" dirty="0" smtClean="0">
              <a:solidFill>
                <a:schemeClr val="tx1"/>
              </a:solidFill>
            </a:rPr>
            <a:t>OMEJITEV VPISA</a:t>
          </a:r>
          <a:r>
            <a:rPr lang="sl-SI" sz="2300" kern="1200" dirty="0" smtClean="0">
              <a:solidFill>
                <a:schemeClr val="tx1"/>
              </a:solidFill>
            </a:rPr>
            <a:t>  </a:t>
          </a:r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27. MAJA 2020</a:t>
          </a:r>
          <a:endParaRPr lang="en-US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388620"/>
        <a:ext cx="6988175" cy="1111959"/>
      </dsp:txXfrm>
    </dsp:sp>
    <dsp:sp modelId="{204EEA66-E9D7-464B-A3D1-4C15EA2C0B30}">
      <dsp:nvSpPr>
        <dsp:cNvPr id="0" name=""/>
        <dsp:cNvSpPr/>
      </dsp:nvSpPr>
      <dsp:spPr>
        <a:xfrm rot="10800000">
          <a:off x="0" y="1694310"/>
          <a:ext cx="6988175" cy="171019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u="sng" kern="1200" dirty="0" smtClean="0">
              <a:solidFill>
                <a:schemeClr val="tx1"/>
              </a:solidFill>
            </a:rPr>
            <a:t>MOREBITEN PRENOS PRIJAV ZA VPIS V SREDNJE ŠOLE </a:t>
          </a:r>
          <a:r>
            <a:rPr lang="sl-SI" sz="1600" b="1" kern="1200" dirty="0" smtClean="0">
              <a:solidFill>
                <a:schemeClr val="tx1"/>
              </a:solidFill>
            </a:rPr>
            <a:t>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chemeClr val="tx1"/>
              </a:solidFill>
            </a:rPr>
            <a:t>do 23 APRILA 2020</a:t>
          </a:r>
          <a:endParaRPr lang="en-US" sz="1600" kern="1200" dirty="0">
            <a:solidFill>
              <a:schemeClr val="tx1"/>
            </a:solidFill>
          </a:endParaRPr>
        </a:p>
      </dsp:txBody>
      <dsp:txXfrm rot="10800000">
        <a:off x="0" y="1694310"/>
        <a:ext cx="6988175" cy="1710194"/>
      </dsp:txXfrm>
    </dsp:sp>
    <dsp:sp modelId="{38E805F0-0D5C-4A15-B4F6-6AC61E508873}">
      <dsp:nvSpPr>
        <dsp:cNvPr id="0" name=""/>
        <dsp:cNvSpPr/>
      </dsp:nvSpPr>
      <dsp:spPr>
        <a:xfrm rot="10800000">
          <a:off x="0" y="0"/>
          <a:ext cx="6988175" cy="171019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u="sng" kern="1200" dirty="0" smtClean="0">
              <a:solidFill>
                <a:schemeClr val="tx1"/>
              </a:solidFill>
            </a:rPr>
            <a:t>OBJAVA ŠTEVILČNEGA STANJA PRIJAV </a:t>
          </a:r>
          <a:br>
            <a:rPr lang="sl-SI" sz="1600" b="1" u="sng" kern="1200" dirty="0" smtClean="0">
              <a:solidFill>
                <a:schemeClr val="tx1"/>
              </a:solidFill>
            </a:rPr>
          </a:br>
          <a:r>
            <a:rPr lang="sl-SI" sz="1600" b="1" u="none" kern="1200" dirty="0" smtClean="0">
              <a:solidFill>
                <a:schemeClr val="tx1"/>
              </a:solidFill>
            </a:rPr>
            <a:t>8</a:t>
          </a:r>
          <a:r>
            <a:rPr lang="sl-SI" sz="1600" b="1" kern="1200" dirty="0" smtClean="0">
              <a:solidFill>
                <a:schemeClr val="tx1"/>
              </a:solidFill>
            </a:rPr>
            <a:t>. APRIL 20120 </a:t>
          </a:r>
          <a:endParaRPr lang="en-US" sz="1600" kern="1200" dirty="0">
            <a:solidFill>
              <a:schemeClr val="tx1"/>
            </a:solidFill>
          </a:endParaRPr>
        </a:p>
      </dsp:txBody>
      <dsp:txXfrm rot="10800000">
        <a:off x="0" y="0"/>
        <a:ext cx="6988175" cy="17101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9CF7C8-C3E1-4B5C-B719-033C57B83A67}">
      <dsp:nvSpPr>
        <dsp:cNvPr id="0" name=""/>
        <dsp:cNvSpPr/>
      </dsp:nvSpPr>
      <dsp:spPr>
        <a:xfrm>
          <a:off x="0" y="0"/>
          <a:ext cx="6777037" cy="35083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2300" b="1" kern="1200" dirty="0" smtClean="0"/>
            <a:t>Izpolnjevanje vseh vpisnih pogojev kandidata.</a:t>
          </a:r>
          <a:endParaRPr lang="en-US" sz="2300" kern="1200" dirty="0" smtClean="0"/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300" b="1" u="sng" kern="1200" dirty="0"/>
        </a:p>
      </dsp:txBody>
      <dsp:txXfrm>
        <a:off x="0" y="0"/>
        <a:ext cx="6777037" cy="1052512"/>
      </dsp:txXfrm>
    </dsp:sp>
    <dsp:sp modelId="{752EAA0F-4479-494A-BA73-B85C9480878C}">
      <dsp:nvSpPr>
        <dsp:cNvPr id="0" name=""/>
        <dsp:cNvSpPr/>
      </dsp:nvSpPr>
      <dsp:spPr>
        <a:xfrm>
          <a:off x="677703" y="1053540"/>
          <a:ext cx="5421629" cy="1057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600" b="1" kern="1200" dirty="0" smtClean="0">
              <a:solidFill>
                <a:schemeClr val="tx1"/>
              </a:solidFill>
            </a:rPr>
            <a:t>Prvi krog -  VPIS ali </a:t>
          </a:r>
          <a:r>
            <a:rPr lang="sl-SI" sz="1600" kern="1200" dirty="0" smtClean="0">
              <a:solidFill>
                <a:schemeClr val="tx1"/>
              </a:solidFill>
            </a:rPr>
            <a:t>zasedenost 90% razpisanih mest </a:t>
          </a:r>
          <a:r>
            <a:rPr lang="sl-SI" sz="1600" b="1" kern="1200" dirty="0" smtClean="0">
              <a:solidFill>
                <a:schemeClr val="tx1"/>
              </a:solidFill>
            </a:rPr>
            <a:t>– </a:t>
          </a:r>
          <a:endParaRPr lang="en-US" sz="1600" kern="1200" dirty="0" smtClean="0">
            <a:solidFill>
              <a:schemeClr val="tx1"/>
            </a:solidFill>
          </a:endParaRP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u="sng" kern="1200" dirty="0" smtClean="0">
              <a:solidFill>
                <a:schemeClr val="tx1"/>
              </a:solidFill>
            </a:rPr>
            <a:t>16. – 19. JUNIJA 2020.</a:t>
          </a:r>
          <a:r>
            <a:rPr lang="sl-SI" sz="1600" b="1" kern="1200" dirty="0" smtClean="0">
              <a:solidFill>
                <a:schemeClr val="tx1"/>
              </a:solidFill>
            </a:rPr>
            <a:t> </a:t>
          </a:r>
          <a:endParaRPr lang="sl-SI" sz="1600" u="sng" kern="1200" dirty="0">
            <a:solidFill>
              <a:schemeClr val="tx1"/>
            </a:solidFill>
          </a:endParaRPr>
        </a:p>
      </dsp:txBody>
      <dsp:txXfrm>
        <a:off x="677703" y="1053540"/>
        <a:ext cx="5421629" cy="1057823"/>
      </dsp:txXfrm>
    </dsp:sp>
    <dsp:sp modelId="{E327BA57-C6E1-46CA-8766-C6782093FAAA}">
      <dsp:nvSpPr>
        <dsp:cNvPr id="0" name=""/>
        <dsp:cNvSpPr/>
      </dsp:nvSpPr>
      <dsp:spPr>
        <a:xfrm>
          <a:off x="677703" y="2274105"/>
          <a:ext cx="5421629" cy="1057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500" b="1" kern="1200" dirty="0" smtClean="0">
              <a:solidFill>
                <a:schemeClr val="tx1"/>
              </a:solidFill>
            </a:rPr>
            <a:t>Drugi krog –</a:t>
          </a:r>
          <a:r>
            <a:rPr lang="sl-SI" sz="1500" kern="1200" dirty="0" smtClean="0">
              <a:solidFill>
                <a:schemeClr val="tx1"/>
              </a:solidFill>
            </a:rPr>
            <a:t> zapolnitev 10 % prostih mest na vseh srednjih šolah, ki bodo vpis omejile in na vsa prosta mesta na drugih SŠ. </a:t>
          </a:r>
          <a:r>
            <a:rPr lang="sl-SI" sz="1500" b="1" kern="1200" dirty="0" smtClean="0">
              <a:solidFill>
                <a:schemeClr val="tx1"/>
              </a:solidFill>
            </a:rPr>
            <a:t>- 24</a:t>
          </a:r>
          <a:r>
            <a:rPr lang="sl-SI" sz="1500" b="1" u="sng" kern="1200" dirty="0" smtClean="0">
              <a:solidFill>
                <a:schemeClr val="tx1"/>
              </a:solidFill>
            </a:rPr>
            <a:t>. JUNIJ 2020.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tx1"/>
            </a:solidFill>
          </a:endParaRPr>
        </a:p>
      </dsp:txBody>
      <dsp:txXfrm>
        <a:off x="677703" y="2274105"/>
        <a:ext cx="5421629" cy="1057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b="0">
                <a:latin typeface="Century Schoolbook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b="0">
                <a:latin typeface="Century Schoolbook" pitchFamily="18" charset="0"/>
              </a:defRPr>
            </a:lvl1pPr>
          </a:lstStyle>
          <a:p>
            <a:pPr>
              <a:defRPr/>
            </a:pPr>
            <a:fld id="{82D18724-3D4D-4396-A69F-7F072A75917D}" type="datetimeFigureOut">
              <a:rPr lang="sl-SI"/>
              <a:pPr>
                <a:defRPr/>
              </a:pPr>
              <a:t>29.1.2020</a:t>
            </a:fld>
            <a:endParaRPr lang="sl-SI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b="0">
                <a:latin typeface="Century Schoolbook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b="0">
                <a:latin typeface="Century Schoolbook" pitchFamily="18" charset="0"/>
              </a:defRPr>
            </a:lvl1pPr>
          </a:lstStyle>
          <a:p>
            <a:pPr>
              <a:defRPr/>
            </a:pPr>
            <a:fld id="{7AFB71D2-013F-4E09-97AA-52F0D43F6D1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137250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 b="0">
                <a:latin typeface="+mn-lt"/>
              </a:defRPr>
            </a:lvl1pPr>
          </a:lstStyle>
          <a:p>
            <a:pPr>
              <a:defRPr/>
            </a:pPr>
            <a:fld id="{2B3052D2-CFE9-45DE-8DEC-BCB9CA839F00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 b="0">
                <a:latin typeface="+mn-lt"/>
              </a:defRPr>
            </a:lvl1pPr>
          </a:lstStyle>
          <a:p>
            <a:pPr>
              <a:defRPr/>
            </a:pPr>
            <a:fld id="{F7EA37F0-2ED6-4C4A-ADF6-6B3DA1BC9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8334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CBB869-52CD-45F4-9258-CEC5A76D784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51AEAD-CEB9-4817-ACC1-4292D1FC6DE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24186-C9C0-4D1B-99E0-CDCD95BEAD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3D0727-D3D6-4A57-8E7B-95CFF36704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077DA3-BC59-4114-8913-7DD196317C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BEC368-6B71-41C6-AC15-C916EC19C9A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BFC17B-3427-4AF7-966F-7FAF92AE60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42A6C7-2B85-468F-9DB6-45D8372BB9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98F501C2-60DA-407A-95A3-8EB18D4EEF37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A3EACA0-D102-4520-B01F-9578F3941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C336-D5DB-427C-8395-0AAEEE58143D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B3958-E209-4E53-8603-F88791C0A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3198E-4BBB-4FD2-A179-64B42BCD822E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397DE-0629-41AC-ABF7-2C7B8939D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A90E-7BBB-4EF9-83FF-8F76D7EF2B9C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739D-46D3-4F8E-AC6E-5E50ACC94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9285-FBB6-47C4-9210-B09D2A7F0C06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3EB7F-9ECB-4AD8-9A34-C9EB2B8B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E4117-D0F9-47BE-807B-D392AE1BBFBB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E874-CDD7-4655-A23D-F98625244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4B0F-C01C-495A-8A31-668DB5D7F7A1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93331-EE00-451F-A0DB-80B6BECA3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02ACD-BB8C-4BB3-B891-38C23F4BC2E8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EB9D0-D1CD-49D7-B37A-7DED2AC0F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FC71E-FB87-4369-8496-F0F5D3D4DF04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C4D32-FA62-4C8C-A799-475C48E8C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EDAB-7A57-4E4A-B2CE-22BBC262D587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E8309-ACD9-4DC5-BB1A-6F7E9904A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6D2A9-30DD-4F63-89D7-0AB2E4FF6D9D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45042-90F6-4250-93E9-3E663866A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 naslova matrice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AD0FC138-71E9-47B4-9045-CF15BAFBBD78}" type="datetimeFigureOut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3A875A3A-7CD9-46DE-A59C-4178E2AC2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8" r:id="rId8"/>
    <p:sldLayoutId id="2147483839" r:id="rId9"/>
    <p:sldLayoutId id="2147483835" r:id="rId10"/>
    <p:sldLayoutId id="2147483836" r:id="rId11"/>
  </p:sldLayoutIdLst>
  <p:transition spd="med">
    <p:wipe/>
  </p:transition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lad-kadri.si/kadrovske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lad-kadri.si/si/razpisi-in-objave/razpis/n/javni-razpis-za-dodelitev-stipendij-za-deficitarne-poklice-za-solsko-leto-20172018-230-javni-r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-uprava.gov.si/podrocja/vloge/vloga.html?id=2192" TargetMode="External"/><Relationship Id="rId2" Type="http://schemas.openxmlformats.org/officeDocument/2006/relationships/hyperlink" Target="http://www.mizks.gov.si/si/delovna_podrocja/direktorat_za_srednje_in_visje_solstvo_ter_izobrazevanje_odraslih/srednjesolsko_izobrazevanje/vpis_v_srednje_so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klad-kadri.si/si/stipendije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476250"/>
            <a:ext cx="7772400" cy="216058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  <a:t/>
            </a:r>
            <a:b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</a:br>
            <a: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  <a:t/>
            </a:r>
            <a:b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</a:br>
            <a: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  <a:t/>
            </a:r>
            <a:b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</a:br>
            <a: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  <a:t/>
            </a:r>
            <a:b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</a:br>
            <a: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  <a:t/>
            </a:r>
            <a:b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</a:br>
            <a: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  <a:t/>
            </a:r>
            <a:br>
              <a:rPr lang="sl-SI" sz="6600" i="1" dirty="0">
                <a:solidFill>
                  <a:schemeClr val="tx1"/>
                </a:solidFill>
                <a:latin typeface="ZurichCalligraphic" pitchFamily="2" charset="0"/>
              </a:rPr>
            </a:br>
            <a:r>
              <a:rPr lang="sl-SI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VPIS V SREDNJE </a:t>
            </a:r>
            <a:br>
              <a:rPr lang="sl-SI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sl-SI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ŠOLE</a:t>
            </a:r>
            <a:r>
              <a:rPr lang="sl-SI" sz="7300" i="1" dirty="0">
                <a:solidFill>
                  <a:schemeClr val="tx1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3143248"/>
            <a:ext cx="7239000" cy="1103312"/>
          </a:xfrm>
        </p:spPr>
        <p:txBody>
          <a:bodyPr rtlCol="0">
            <a:normAutofit fontScale="25000" lnSpcReduction="2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sl-SI" sz="2400" i="1" dirty="0">
              <a:latin typeface="ZurichCalligraphic" pitchFamily="2" charset="0"/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l-SI" sz="21600" i="1" dirty="0" smtClean="0">
                <a:latin typeface="ZurichCalligraphic" pitchFamily="2" charset="0"/>
              </a:rPr>
              <a:t>2019/2020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sl-SI" sz="4500" i="1" dirty="0" smtClean="0">
              <a:latin typeface="ZurichCalligraphic" pitchFamily="2" charset="0"/>
            </a:endParaRPr>
          </a:p>
          <a:p>
            <a:pPr algn="r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l-SI" sz="6400" dirty="0" smtClean="0">
                <a:latin typeface="Trebuchet MS" pitchFamily="34" charset="0"/>
              </a:rPr>
              <a:t>Bistrica, januar 2020</a:t>
            </a:r>
            <a:endParaRPr lang="sl-SI" sz="64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MERILA ZA IZBIRO V PRIMERU OMEJITVE VPISA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Char char="•"/>
              <a:defRPr/>
            </a:pPr>
            <a:endParaRPr lang="sl-SI" sz="1600" b="1" dirty="0" smtClean="0">
              <a:latin typeface="Trebuchet MS" pitchFamily="34" charset="0"/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SzPct val="85000"/>
              <a:buFontTx/>
              <a:buChar char="•"/>
              <a:defRPr/>
            </a:pPr>
            <a:r>
              <a:rPr lang="sl-SI" sz="1600" b="1" dirty="0" smtClean="0"/>
              <a:t>Zaključne ocene obveznih predmetov iz 7., 8. in 9. razreda osnovne šole. (A status – 10 točk, B status – 5 točk)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None/>
              <a:defRPr/>
            </a:pPr>
            <a:endParaRPr lang="sl-SI" sz="1600" b="1" dirty="0" smtClean="0"/>
          </a:p>
          <a:p>
            <a:pPr marL="274320" indent="-27432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l-SI" sz="2000" b="1" u="sng" dirty="0" smtClean="0">
                <a:solidFill>
                  <a:srgbClr val="FF0000"/>
                </a:solidFill>
              </a:rPr>
              <a:t>Z učnim uspehom kandidat lahko dobi največ </a:t>
            </a:r>
          </a:p>
          <a:p>
            <a:pPr marL="274320" indent="-27432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l-SI" sz="2000" b="1" u="sng" dirty="0" smtClean="0">
                <a:solidFill>
                  <a:srgbClr val="FF0000"/>
                </a:solidFill>
              </a:rPr>
              <a:t>175 TOČK.</a:t>
            </a:r>
          </a:p>
          <a:p>
            <a:pPr marL="274320" indent="-27432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sl-SI" sz="2000" b="1" u="sng" dirty="0" smtClean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Char char="•"/>
              <a:defRPr/>
            </a:pPr>
            <a:r>
              <a:rPr lang="sl-SI" sz="1600" dirty="0" smtClean="0"/>
              <a:t>Če se na spodnji meji razvrsti več kandidatov z istim številom točk, se izbira med njimi opravi na podlagi točk, </a:t>
            </a:r>
            <a:r>
              <a:rPr lang="sl-SI" sz="1600" b="1" dirty="0" smtClean="0"/>
              <a:t>DOSEŽENIH NA NACIONALNIH PREIZKUSIH ZNANJA IZ SLO in MAT</a:t>
            </a:r>
            <a:r>
              <a:rPr lang="sl-SI" sz="1600" dirty="0" smtClean="0"/>
              <a:t> (SOGLASJE!).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None/>
              <a:defRPr/>
            </a:pPr>
            <a:endParaRPr lang="sl-SI" sz="1600" dirty="0" smtClean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Char char="•"/>
              <a:defRPr/>
            </a:pPr>
            <a:r>
              <a:rPr lang="sl-SI" sz="1600" b="1" dirty="0" smtClean="0"/>
              <a:t>MERILA, KI JIH DOLOČI SREDNJA ŠOLA</a:t>
            </a:r>
            <a:r>
              <a:rPr lang="sl-SI" sz="1900" dirty="0" smtClean="0"/>
              <a:t>.</a:t>
            </a:r>
          </a:p>
          <a:p>
            <a:pPr marL="274320" indent="-274320" algn="ctr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None/>
              <a:defRPr/>
            </a:pPr>
            <a:endParaRPr lang="sl-SI" sz="2500" b="1" i="1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SzPct val="85000"/>
              <a:buFontTx/>
              <a:buNone/>
              <a:defRPr/>
            </a:pPr>
            <a:endParaRPr lang="sl-SI" sz="2500" b="1" dirty="0" smtClean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785794"/>
            <a:ext cx="7024687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IZBIRNI POSTOPEK IN VPIS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81186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1000125"/>
            <a:ext cx="6172200" cy="5715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ŠTIPENDIJE</a:t>
            </a:r>
            <a:endParaRPr lang="sl-SI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4563" y="1928812"/>
            <a:ext cx="6172200" cy="394845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lnSpc>
                <a:spcPct val="200000"/>
              </a:lnSpc>
              <a:spcAft>
                <a:spcPts val="0"/>
              </a:spcAft>
              <a:buSzPct val="90000"/>
              <a:buFont typeface="Wingdings"/>
              <a:buNone/>
              <a:defRPr/>
            </a:pPr>
            <a:r>
              <a:rPr lang="sl-SI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1. DRŽAVNE</a:t>
            </a:r>
          </a:p>
          <a:p>
            <a:pPr algn="ctr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l-SI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2. KADROVSKE</a:t>
            </a:r>
          </a:p>
          <a:p>
            <a:pPr algn="ctr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l-SI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3. ZA DEFICITARNE POKLICE</a:t>
            </a:r>
          </a:p>
          <a:p>
            <a:pPr algn="ctr" fontAlgn="auto">
              <a:lnSpc>
                <a:spcPct val="2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sl-SI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4. ZOISOVE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endParaRPr lang="sl-SI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sl-SI" sz="2200" dirty="0" smtClean="0">
              <a:latin typeface="Trebuchet MS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sl-SI" sz="2200" dirty="0" smtClean="0">
              <a:latin typeface="Trebuchet MS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sl-SI" sz="2200" dirty="0" smtClean="0">
              <a:latin typeface="Trebuchet MS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sl-SI" dirty="0" smtClean="0">
              <a:latin typeface="Tahoma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sl-SI" dirty="0" smtClean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857250"/>
            <a:ext cx="6172200" cy="7858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DRŽAVNE ŠTIPENDIJE: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99592" y="2071688"/>
            <a:ext cx="7558608" cy="4303712"/>
          </a:xfrm>
        </p:spPr>
        <p:txBody>
          <a:bodyPr rtlCol="0">
            <a:normAutofit/>
          </a:bodyPr>
          <a:lstStyle/>
          <a:p>
            <a:r>
              <a:rPr lang="sl-SI" sz="2400" b="1" dirty="0" smtClean="0">
                <a:solidFill>
                  <a:srgbClr val="FF0000"/>
                </a:solidFill>
              </a:rPr>
              <a:t>Do državne štipendije so upravičeni dijaki in študenti, ki:</a:t>
            </a:r>
          </a:p>
          <a:p>
            <a:pPr>
              <a:buFont typeface="Arial" pitchFamily="34" charset="0"/>
              <a:buChar char="•"/>
            </a:pPr>
            <a:r>
              <a:rPr lang="sl-SI" sz="2400" dirty="0" smtClean="0"/>
              <a:t> imajo status dijaka</a:t>
            </a:r>
          </a:p>
          <a:p>
            <a:pPr>
              <a:buFont typeface="Arial" pitchFamily="34" charset="0"/>
              <a:buChar char="•"/>
            </a:pPr>
            <a:endParaRPr lang="sl-SI" sz="2400" dirty="0" smtClean="0"/>
          </a:p>
          <a:p>
            <a:pPr>
              <a:buFont typeface="Arial" pitchFamily="34" charset="0"/>
              <a:buChar char="•"/>
            </a:pPr>
            <a:r>
              <a:rPr lang="sl-SI" sz="2400" dirty="0" smtClean="0"/>
              <a:t> so državljani Republike Slovenije,</a:t>
            </a:r>
          </a:p>
          <a:p>
            <a:endParaRPr lang="sl-SI" sz="2400" dirty="0" smtClean="0"/>
          </a:p>
          <a:p>
            <a:pPr>
              <a:buFont typeface="Arial" pitchFamily="34" charset="0"/>
              <a:buChar char="•"/>
            </a:pPr>
            <a:r>
              <a:rPr lang="sl-SI" sz="2400" dirty="0" smtClean="0"/>
              <a:t>do državne štipendije bodo upravičene dijaki in študenti iz družin z dohodki pod </a:t>
            </a:r>
            <a:r>
              <a:rPr lang="sl-SI" sz="2400" dirty="0"/>
              <a:t>576,89 </a:t>
            </a:r>
            <a:r>
              <a:rPr lang="sl-SI" sz="2400" dirty="0" smtClean="0"/>
              <a:t>EUR neto povprečno na družinskega člana.</a:t>
            </a:r>
          </a:p>
          <a:p>
            <a:pPr>
              <a:buFont typeface="Arial" pitchFamily="34" charset="0"/>
              <a:buChar char="•"/>
            </a:pPr>
            <a:r>
              <a:rPr lang="sl-SI" sz="2400" dirty="0" smtClean="0"/>
              <a:t>-znaša najmanj 35€</a:t>
            </a:r>
            <a:endParaRPr lang="en-US" sz="20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Kadrovske štipendije -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hlinkClick r:id="rId2"/>
              </a:rPr>
              <a:t>www.sklad-kadri.si/kadrovske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19459" name="Text Placeholder 6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3657600" cy="503237"/>
          </a:xfrm>
        </p:spPr>
        <p:txBody>
          <a:bodyPr/>
          <a:lstStyle/>
          <a:p>
            <a:r>
              <a:rPr lang="sl-SI" dirty="0" smtClean="0">
                <a:solidFill>
                  <a:srgbClr val="FF0000"/>
                </a:solidFill>
                <a:latin typeface="Trebuchet MS" pitchFamily="34" charset="0"/>
              </a:rPr>
              <a:t>NEPOSREDNE</a:t>
            </a:r>
            <a:endParaRPr lang="en-US" dirty="0" smtClean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460" name="Content Placeholder 3"/>
          <p:cNvSpPr>
            <a:spLocks noGrp="1"/>
          </p:cNvSpPr>
          <p:nvPr>
            <p:ph sz="half" idx="2"/>
          </p:nvPr>
        </p:nvSpPr>
        <p:spPr>
          <a:xfrm>
            <a:off x="323850" y="2420938"/>
            <a:ext cx="3657600" cy="1079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sl-SI" sz="1800" smtClean="0">
                <a:latin typeface="Trebuchet MS" pitchFamily="34" charset="0"/>
              </a:rPr>
              <a:t>VLOGA– delodajalcem</a:t>
            </a:r>
          </a:p>
          <a:p>
            <a:pPr>
              <a:lnSpc>
                <a:spcPct val="140000"/>
              </a:lnSpc>
            </a:pPr>
            <a:endParaRPr lang="en-US" sz="1800" smtClean="0">
              <a:latin typeface="Trebuchet MS" pitchFamily="34" charset="0"/>
            </a:endParaRPr>
          </a:p>
        </p:txBody>
      </p:sp>
      <p:sp>
        <p:nvSpPr>
          <p:cNvPr id="1946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288" y="3429000"/>
            <a:ext cx="3657600" cy="576263"/>
          </a:xfrm>
        </p:spPr>
        <p:txBody>
          <a:bodyPr/>
          <a:lstStyle/>
          <a:p>
            <a:r>
              <a:rPr lang="sl-SI" dirty="0" smtClean="0">
                <a:solidFill>
                  <a:srgbClr val="FF0000"/>
                </a:solidFill>
                <a:latin typeface="Trebuchet MS" pitchFamily="34" charset="0"/>
              </a:rPr>
              <a:t>POSREDNE</a:t>
            </a:r>
            <a:endParaRPr lang="en-US" dirty="0" smtClean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462" name="Content Placeholder 5"/>
          <p:cNvSpPr>
            <a:spLocks noGrp="1"/>
          </p:cNvSpPr>
          <p:nvPr>
            <p:ph sz="quarter" idx="4"/>
          </p:nvPr>
        </p:nvSpPr>
        <p:spPr>
          <a:xfrm>
            <a:off x="395288" y="4437063"/>
            <a:ext cx="3657600" cy="10795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l-SI" sz="1800" dirty="0" smtClean="0">
                <a:latin typeface="Trebuchet MS" pitchFamily="34" charset="0"/>
              </a:rPr>
              <a:t>VLOGA– regionalnim razvojnim agencijam (RRA), </a:t>
            </a:r>
          </a:p>
          <a:p>
            <a:endParaRPr lang="en-US" sz="1800" dirty="0" smtClean="0">
              <a:latin typeface="Trebuchet MS" pitchFamily="34" charset="0"/>
            </a:endParaRPr>
          </a:p>
        </p:txBody>
      </p:sp>
      <p:sp>
        <p:nvSpPr>
          <p:cNvPr id="20488" name="Rectangle 8"/>
          <p:cNvSpPr>
            <a:spLocks noGrp="1"/>
          </p:cNvSpPr>
          <p:nvPr>
            <p:ph sz="half" idx="4294967295"/>
          </p:nvPr>
        </p:nvSpPr>
        <p:spPr>
          <a:xfrm>
            <a:off x="5486400" y="1600200"/>
            <a:ext cx="3657600" cy="4873625"/>
          </a:xfrm>
        </p:spPr>
        <p:txBody>
          <a:bodyPr rtlCol="0">
            <a:normAutofit/>
          </a:bodyPr>
          <a:lstStyle/>
          <a:p>
            <a:pPr indent="-274320"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sl-SI" sz="1900" dirty="0" smtClean="0">
                <a:latin typeface="Trebuchet MS" pitchFamily="34" charset="0"/>
              </a:rPr>
              <a:t>Štipendist se mora zaposliti pri delodajalcu za čas sofinanciranja kadrovskih štipendij.</a:t>
            </a:r>
          </a:p>
          <a:p>
            <a:pPr indent="-274320"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sl-SI" sz="1900" dirty="0" smtClean="0">
                <a:latin typeface="Trebuchet MS" pitchFamily="34" charset="0"/>
              </a:rPr>
              <a:t>Zagotovljena prva zaposlitev.</a:t>
            </a:r>
          </a:p>
          <a:p>
            <a:pPr indent="-274320"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sl-SI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V povprečju so kadrovske štipendije najvišje štipendije!</a:t>
            </a:r>
          </a:p>
          <a:p>
            <a:pPr indent="-274320"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sl-SI" sz="1900" b="1" dirty="0" smtClean="0">
                <a:solidFill>
                  <a:srgbClr val="FF0000"/>
                </a:solidFill>
                <a:latin typeface="Trebuchet MS" pitchFamily="34" charset="0"/>
              </a:rPr>
              <a:t>IZMENJEVALNICA</a:t>
            </a:r>
          </a:p>
          <a:p>
            <a:pPr indent="-274320" fontAlgn="auto">
              <a:lnSpc>
                <a:spcPct val="140000"/>
              </a:lnSpc>
              <a:spcAft>
                <a:spcPts val="0"/>
              </a:spcAft>
              <a:defRPr/>
            </a:pPr>
            <a:r>
              <a:rPr lang="sl-SI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ROK - SEPTEMBER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601687"/>
          </a:xfrm>
        </p:spPr>
        <p:txBody>
          <a:bodyPr/>
          <a:lstStyle/>
          <a:p>
            <a:r>
              <a:rPr lang="sl-SI" sz="3200" b="1" dirty="0">
                <a:solidFill>
                  <a:srgbClr val="FF0000"/>
                </a:solidFill>
              </a:rPr>
              <a:t>Š</a:t>
            </a:r>
            <a:r>
              <a:rPr lang="sl-SI" sz="3200" b="1" dirty="0" smtClean="0">
                <a:solidFill>
                  <a:srgbClr val="FF0000"/>
                </a:solidFill>
              </a:rPr>
              <a:t>tipendije za deficitarne poklice</a:t>
            </a:r>
            <a:endParaRPr lang="sl-SI" sz="3200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42988" y="1700808"/>
            <a:ext cx="6777037" cy="4131667"/>
          </a:xfrm>
        </p:spPr>
        <p:txBody>
          <a:bodyPr/>
          <a:lstStyle/>
          <a:p>
            <a:r>
              <a:rPr lang="sl-SI" dirty="0" smtClean="0"/>
              <a:t>Javni razpis objavljen 11.1.2019</a:t>
            </a:r>
          </a:p>
          <a:p>
            <a:r>
              <a:rPr lang="sl-SI" dirty="0" smtClean="0"/>
              <a:t>100€ na mesec</a:t>
            </a:r>
          </a:p>
          <a:p>
            <a:r>
              <a:rPr lang="sl-SI" dirty="0" smtClean="0"/>
              <a:t>Točno določene </a:t>
            </a:r>
            <a:r>
              <a:rPr lang="sl-SI" dirty="0"/>
              <a:t>poklice </a:t>
            </a:r>
            <a:r>
              <a:rPr lang="sl-SI" sz="1100" dirty="0" smtClean="0">
                <a:hlinkClick r:id="rId2"/>
              </a:rPr>
              <a:t>http://www.sklad-kadri.si/si/razpisi-in-objave/razpis/n/javni-razpis-za-dodelitev-stipendij-za-deficitarne-poklice-za-solsko-leto-20192020-273-javni-ra/ /</a:t>
            </a:r>
            <a:r>
              <a:rPr lang="sl-SI" sz="1100" dirty="0" smtClean="0"/>
              <a:t> </a:t>
            </a:r>
          </a:p>
          <a:p>
            <a:r>
              <a:rPr lang="sl-SI" dirty="0" smtClean="0"/>
              <a:t>Podelijo 1000 štipendij (</a:t>
            </a:r>
            <a:r>
              <a:rPr lang="sl-SI" dirty="0" err="1" smtClean="0"/>
              <a:t>povp</a:t>
            </a:r>
            <a:r>
              <a:rPr lang="sl-SI" dirty="0" smtClean="0"/>
              <a:t>. ocena v 9.r)</a:t>
            </a:r>
          </a:p>
          <a:p>
            <a:r>
              <a:rPr lang="sl-SI" dirty="0" smtClean="0"/>
              <a:t>Lahko se kombinira z drugimi razen s kadrovskimi štipendijami</a:t>
            </a:r>
          </a:p>
          <a:p>
            <a:r>
              <a:rPr lang="sl-SI" dirty="0" smtClean="0"/>
              <a:t>Prijava med 15.6.2019 in 20.9.2019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338782397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50" y="1071563"/>
            <a:ext cx="6172200" cy="642937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ZOISOVE ŠTIPENDIJE - 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22531" name="Subtitle 2"/>
          <p:cNvSpPr>
            <a:spLocks noGrp="1"/>
          </p:cNvSpPr>
          <p:nvPr>
            <p:ph type="subTitle" idx="1"/>
          </p:nvPr>
        </p:nvSpPr>
        <p:spPr>
          <a:xfrm>
            <a:off x="899593" y="2204864"/>
            <a:ext cx="7672908" cy="4392488"/>
          </a:xfrm>
        </p:spPr>
        <p:txBody>
          <a:bodyPr rtlCol="0">
            <a:normAutofit fontScale="92500" lnSpcReduction="10000"/>
          </a:bodyPr>
          <a:lstStyle/>
          <a:p>
            <a:pPr lvl="1" algn="l" fontAlgn="auto">
              <a:lnSpc>
                <a:spcPct val="14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1800" u="sng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sl-SI" sz="2000" u="sng" dirty="0" smtClean="0">
                <a:solidFill>
                  <a:srgbClr val="FF0000"/>
                </a:solidFill>
                <a:latin typeface="Trebuchet MS" pitchFamily="34" charset="0"/>
              </a:rPr>
              <a:t>VLOGA </a:t>
            </a:r>
            <a:r>
              <a:rPr lang="sl-SI" sz="2000" dirty="0" smtClean="0">
                <a:solidFill>
                  <a:schemeClr val="tx1"/>
                </a:solidFill>
                <a:latin typeface="Trebuchet MS" pitchFamily="34" charset="0"/>
              </a:rPr>
              <a:t>– </a:t>
            </a:r>
            <a:r>
              <a:rPr lang="sl-SI" sz="2000" b="1" dirty="0" smtClean="0">
                <a:solidFill>
                  <a:schemeClr val="tx1"/>
                </a:solidFill>
                <a:latin typeface="Trebuchet MS" pitchFamily="34" charset="0"/>
              </a:rPr>
              <a:t>Javni sklad RS za razvoj kadrov in štipendije, do konca junija je objavljen razpis</a:t>
            </a:r>
          </a:p>
          <a:p>
            <a:pPr lvl="1" algn="l" fontAlgn="auto">
              <a:lnSpc>
                <a:spcPct val="14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u="sng" dirty="0" smtClean="0">
                <a:solidFill>
                  <a:srgbClr val="FF0000"/>
                </a:solidFill>
                <a:latin typeface="Trebuchet MS" pitchFamily="34" charset="0"/>
              </a:rPr>
              <a:t>POGOJI: </a:t>
            </a:r>
          </a:p>
          <a:p>
            <a:pPr algn="just" fontAlgn="auto">
              <a:lnSpc>
                <a:spcPct val="140000"/>
              </a:lnSpc>
              <a:spcAft>
                <a:spcPts val="0"/>
              </a:spcAft>
              <a:buSzPct val="85000"/>
              <a:defRPr/>
            </a:pPr>
            <a:r>
              <a:rPr lang="sl-SI" sz="2000" dirty="0" smtClean="0">
                <a:solidFill>
                  <a:schemeClr val="tx1"/>
                </a:solidFill>
                <a:latin typeface="Trebuchet MS" pitchFamily="34" charset="0"/>
              </a:rPr>
              <a:t>- povprečna ocena </a:t>
            </a:r>
            <a:r>
              <a:rPr lang="sl-SI" sz="2000" dirty="0" smtClean="0">
                <a:solidFill>
                  <a:srgbClr val="FF0000"/>
                </a:solidFill>
                <a:latin typeface="Trebuchet MS" pitchFamily="34" charset="0"/>
              </a:rPr>
              <a:t>4,7</a:t>
            </a:r>
            <a:r>
              <a:rPr lang="sl-SI" sz="2000" dirty="0" smtClean="0">
                <a:solidFill>
                  <a:schemeClr val="tx1"/>
                </a:solidFill>
                <a:latin typeface="Trebuchet MS" pitchFamily="34" charset="0"/>
              </a:rPr>
              <a:t>  v zaključnem razredu OŠ  in </a:t>
            </a:r>
          </a:p>
          <a:p>
            <a:pPr algn="just" fontAlgn="auto">
              <a:lnSpc>
                <a:spcPct val="140000"/>
              </a:lnSpc>
              <a:spcAft>
                <a:spcPts val="0"/>
              </a:spcAft>
              <a:buSzPct val="85000"/>
              <a:buFontTx/>
              <a:buChar char="-"/>
              <a:defRPr/>
            </a:pPr>
            <a:r>
              <a:rPr lang="sl-SI" sz="2000" dirty="0" smtClean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sl-SI" sz="2000" u="sng" dirty="0" smtClean="0">
                <a:solidFill>
                  <a:srgbClr val="FF0000"/>
                </a:solidFill>
                <a:latin typeface="Trebuchet MS" pitchFamily="34" charset="0"/>
              </a:rPr>
              <a:t>IZJEMNI DOSEŽKI (ZADNJI 2 LETI) – vsaj 1</a:t>
            </a:r>
          </a:p>
          <a:p>
            <a:pPr algn="just" fontAlgn="auto">
              <a:lnSpc>
                <a:spcPct val="140000"/>
              </a:lnSpc>
              <a:spcAft>
                <a:spcPts val="0"/>
              </a:spcAft>
              <a:buSzPct val="85000"/>
              <a:buFontTx/>
              <a:buChar char="-"/>
              <a:defRPr/>
            </a:pPr>
            <a:r>
              <a:rPr lang="sl-SI" sz="2000" u="sng" dirty="0" smtClean="0">
                <a:solidFill>
                  <a:srgbClr val="FF0000"/>
                </a:solidFill>
                <a:latin typeface="Trebuchet MS" pitchFamily="34" charset="0"/>
              </a:rPr>
              <a:t>4,5 točke </a:t>
            </a:r>
            <a:r>
              <a:rPr lang="sl-SI" sz="2000" dirty="0" smtClean="0">
                <a:solidFill>
                  <a:schemeClr val="tx1"/>
                </a:solidFill>
                <a:latin typeface="Trebuchet MS" pitchFamily="34" charset="0"/>
              </a:rPr>
              <a:t>za izjemne dosežke ter </a:t>
            </a:r>
            <a:r>
              <a:rPr lang="sl-SI" sz="2000" b="1" dirty="0" smtClean="0">
                <a:solidFill>
                  <a:schemeClr val="tx1"/>
                </a:solidFill>
              </a:rPr>
              <a:t>4 točke na izjemnih dosežkih in imajo hkrati povprečno oceno najmanj 4,94</a:t>
            </a:r>
            <a:r>
              <a:rPr lang="sl-SI" sz="2000" dirty="0" smtClean="0"/>
              <a:t>.</a:t>
            </a:r>
            <a:r>
              <a:rPr lang="sl-SI" sz="20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</a:p>
          <a:p>
            <a:pPr algn="just" fontAlgn="auto">
              <a:lnSpc>
                <a:spcPct val="140000"/>
              </a:lnSpc>
              <a:spcAft>
                <a:spcPts val="0"/>
              </a:spcAft>
              <a:buSzPct val="85000"/>
              <a:buFontTx/>
              <a:buChar char="-"/>
              <a:defRPr/>
            </a:pPr>
            <a:r>
              <a:rPr lang="sl-SI" sz="2000" u="sng" dirty="0" smtClean="0">
                <a:solidFill>
                  <a:schemeClr val="tx1"/>
                </a:solidFill>
                <a:latin typeface="Trebuchet MS" pitchFamily="34" charset="0"/>
              </a:rPr>
              <a:t>1.-3. mesto na državnem tekmovanju = 10 točk</a:t>
            </a:r>
          </a:p>
          <a:p>
            <a:pPr algn="just" fontAlgn="auto">
              <a:lnSpc>
                <a:spcPct val="140000"/>
              </a:lnSpc>
              <a:spcAft>
                <a:spcPts val="0"/>
              </a:spcAft>
              <a:buSzPct val="85000"/>
              <a:buFontTx/>
              <a:buChar char="-"/>
              <a:defRPr/>
            </a:pPr>
            <a:r>
              <a:rPr lang="sl-SI" sz="2000" u="sng" dirty="0" smtClean="0">
                <a:solidFill>
                  <a:schemeClr val="tx1"/>
                </a:solidFill>
                <a:latin typeface="Trebuchet MS" pitchFamily="34" charset="0"/>
              </a:rPr>
              <a:t>Zlato priznanje = 5 točk</a:t>
            </a:r>
          </a:p>
          <a:p>
            <a:pPr algn="just" fontAlgn="auto">
              <a:lnSpc>
                <a:spcPct val="140000"/>
              </a:lnSpc>
              <a:spcAft>
                <a:spcPts val="0"/>
              </a:spcAft>
              <a:buSzPct val="85000"/>
              <a:buFontTx/>
              <a:buChar char="-"/>
              <a:defRPr/>
            </a:pPr>
            <a:r>
              <a:rPr lang="sl-SI" sz="2000" u="sng" dirty="0" smtClean="0">
                <a:solidFill>
                  <a:schemeClr val="tx1"/>
                </a:solidFill>
                <a:latin typeface="Trebuchet MS" pitchFamily="34" charset="0"/>
              </a:rPr>
              <a:t>Srebrno priznanje = 2 točki</a:t>
            </a:r>
            <a:endParaRPr lang="sl-SI" sz="2000" u="sng" dirty="0" smtClean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817711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POMEMBNI E-NASLOVI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2988" y="2324100"/>
            <a:ext cx="6777037" cy="3697188"/>
          </a:xfrm>
        </p:spPr>
        <p:txBody>
          <a:bodyPr/>
          <a:lstStyle/>
          <a:p>
            <a:endParaRPr lang="sl-SI" dirty="0" smtClean="0"/>
          </a:p>
          <a:p>
            <a:r>
              <a:rPr lang="sl-SI" dirty="0" smtClean="0"/>
              <a:t>Razpis za vpis v srednjo šolo: </a:t>
            </a:r>
            <a:r>
              <a:rPr lang="sl-SI" sz="1200" dirty="0" smtClean="0">
                <a:hlinkClick r:id="rId2"/>
              </a:rPr>
              <a:t>http://www.mizs.gov.si/si/delovna_podrocja/direktorat_za_srednje_in_visje_solstvo_ter_izobrazevanje_odraslih/srednjesolsko_izobrazevanje/vpis_v_srednje_sole/</a:t>
            </a:r>
          </a:p>
          <a:p>
            <a:pPr>
              <a:buNone/>
            </a:pPr>
            <a:endParaRPr lang="sl-SI" sz="1200" dirty="0" smtClean="0">
              <a:hlinkClick r:id="rId2"/>
            </a:endParaRPr>
          </a:p>
          <a:p>
            <a:r>
              <a:rPr lang="sl-SI" dirty="0" smtClean="0"/>
              <a:t>Prijavnica za vpis v prvi letnik</a:t>
            </a:r>
            <a:r>
              <a:rPr lang="sl-SI" dirty="0" smtClean="0"/>
              <a:t>:</a:t>
            </a:r>
          </a:p>
          <a:p>
            <a:pPr>
              <a:buNone/>
            </a:pPr>
            <a:r>
              <a:rPr lang="sl-SI" dirty="0" smtClean="0"/>
              <a:t> </a:t>
            </a:r>
            <a:r>
              <a:rPr lang="sl-SI" dirty="0" smtClean="0"/>
              <a:t> </a:t>
            </a:r>
            <a:r>
              <a:rPr lang="sl-SI" sz="1200" dirty="0" smtClean="0">
                <a:hlinkClick r:id="rId3"/>
              </a:rPr>
              <a:t>https://</a:t>
            </a:r>
            <a:r>
              <a:rPr lang="sl-SI" sz="1200" dirty="0" smtClean="0">
                <a:hlinkClick r:id="rId3"/>
              </a:rPr>
              <a:t>e-uprava.gov.si/podrocja/vloge/vloga.html?id=2192</a:t>
            </a:r>
            <a:r>
              <a:rPr lang="sl-SI" sz="1200" dirty="0" smtClean="0"/>
              <a:t> </a:t>
            </a:r>
            <a:endParaRPr lang="sl-SI" sz="1200" dirty="0" smtClean="0"/>
          </a:p>
          <a:p>
            <a:pPr>
              <a:buNone/>
            </a:pPr>
            <a:endParaRPr lang="sl-SI" sz="1200" dirty="0" smtClean="0"/>
          </a:p>
          <a:p>
            <a:r>
              <a:rPr lang="sl-SI" dirty="0" smtClean="0"/>
              <a:t>Informacije o štipendijah:</a:t>
            </a:r>
          </a:p>
          <a:p>
            <a:pPr>
              <a:buNone/>
            </a:pPr>
            <a:r>
              <a:rPr lang="sl-SI" sz="1200" dirty="0" smtClean="0"/>
              <a:t>        </a:t>
            </a:r>
            <a:r>
              <a:rPr lang="sl-SI" sz="1200" dirty="0" smtClean="0">
                <a:hlinkClick r:id="rId4"/>
              </a:rPr>
              <a:t>http://www.sklad-kadri.si/si/stipendije/</a:t>
            </a:r>
            <a:endParaRPr lang="sl-SI" sz="1200" dirty="0" smtClean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 rtlCol="0"/>
          <a:lstStyle/>
          <a:p>
            <a:pPr algn="r" fontAlgn="auto">
              <a:spcAft>
                <a:spcPts val="0"/>
              </a:spcAft>
              <a:defRPr/>
            </a:pPr>
            <a:r>
              <a:rPr lang="sl-SI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HVALA ZA VAŠO POZORNOST!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7024687" cy="1170005"/>
          </a:xfrm>
        </p:spPr>
        <p:txBody>
          <a:bodyPr/>
          <a:lstStyle/>
          <a:p>
            <a:pPr algn="ctr"/>
            <a:r>
              <a:rPr lang="sl-SI" dirty="0" smtClean="0">
                <a:solidFill>
                  <a:srgbClr val="FF0000"/>
                </a:solidFill>
              </a:rPr>
              <a:t>Informativni dnevi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1928802"/>
            <a:ext cx="6215106" cy="1857388"/>
          </a:xfrm>
        </p:spPr>
        <p:txBody>
          <a:bodyPr/>
          <a:lstStyle/>
          <a:p>
            <a:pPr algn="ctr"/>
            <a:r>
              <a:rPr lang="sl-SI" sz="3200" dirty="0" smtClean="0"/>
              <a:t>14. 2. in 15.2. 2020  </a:t>
            </a:r>
          </a:p>
          <a:p>
            <a:pPr algn="ctr"/>
            <a:endParaRPr lang="sl-SI" sz="3200" dirty="0" smtClean="0"/>
          </a:p>
          <a:p>
            <a:pPr algn="ctr"/>
            <a:r>
              <a:rPr lang="sl-SI" sz="3200" dirty="0" smtClean="0"/>
              <a:t>Termini: </a:t>
            </a:r>
          </a:p>
          <a:p>
            <a:pPr algn="ctr">
              <a:buFontTx/>
              <a:buChar char="-"/>
            </a:pPr>
            <a:r>
              <a:rPr lang="sl-SI" sz="2800" dirty="0" smtClean="0"/>
              <a:t>Jutranji: ob 9. uri</a:t>
            </a:r>
          </a:p>
          <a:p>
            <a:pPr algn="ctr">
              <a:buFontTx/>
              <a:buChar char="-"/>
            </a:pPr>
            <a:r>
              <a:rPr lang="sl-SI" sz="2800" dirty="0" smtClean="0"/>
              <a:t>Popoldanski: ob 15. uri</a:t>
            </a:r>
          </a:p>
          <a:p>
            <a:pPr algn="ctr">
              <a:buFontTx/>
              <a:buChar char="-"/>
            </a:pPr>
            <a:r>
              <a:rPr lang="sl-SI" sz="2800" dirty="0" smtClean="0"/>
              <a:t>Sobotni: ob 9. uri</a:t>
            </a:r>
          </a:p>
          <a:p>
            <a:pPr algn="ctr">
              <a:buFontTx/>
              <a:buChar char="-"/>
            </a:pPr>
            <a:r>
              <a:rPr lang="sl-SI" sz="2800" dirty="0" smtClean="0"/>
              <a:t>DODATNE INFO. V RAZPISU</a:t>
            </a:r>
            <a:endParaRPr lang="sl-SI" sz="28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544499"/>
          </a:xfrm>
        </p:spPr>
        <p:txBody>
          <a:bodyPr/>
          <a:lstStyle/>
          <a:p>
            <a:pPr algn="ctr"/>
            <a:r>
              <a:rPr lang="sl-SI" sz="2800" dirty="0" smtClean="0">
                <a:solidFill>
                  <a:srgbClr val="FF0000"/>
                </a:solidFill>
              </a:rPr>
              <a:t>Kaj vprašati na informativnem dnevu: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1571612"/>
            <a:ext cx="7030046" cy="4929222"/>
          </a:xfrm>
        </p:spPr>
        <p:txBody>
          <a:bodyPr/>
          <a:lstStyle/>
          <a:p>
            <a:r>
              <a:rPr lang="pl-PL" sz="2000" b="1" dirty="0" smtClean="0"/>
              <a:t>Ali pouk poteka v turnusu?</a:t>
            </a:r>
          </a:p>
          <a:p>
            <a:r>
              <a:rPr lang="pl-PL" sz="2000" b="1" dirty="0" smtClean="0"/>
              <a:t>Kako je s hrano na šoli? Je menza, kuhinja, jedilnica, avtomat?</a:t>
            </a:r>
          </a:p>
          <a:p>
            <a:r>
              <a:rPr lang="sl-SI" sz="2000" b="1" dirty="0" smtClean="0"/>
              <a:t>Imajo na šoli garderobo?</a:t>
            </a:r>
          </a:p>
          <a:p>
            <a:r>
              <a:rPr lang="sl-SI" sz="2000" b="1" dirty="0" smtClean="0"/>
              <a:t>Ali ponuja šola kakšne </a:t>
            </a:r>
            <a:r>
              <a:rPr lang="sl-SI" sz="2000" b="1" dirty="0" err="1" smtClean="0"/>
              <a:t>izvenšolske</a:t>
            </a:r>
            <a:r>
              <a:rPr lang="sl-SI" sz="2000" b="1" dirty="0" smtClean="0"/>
              <a:t> dejavnosti? Krožki, šport, druženje…</a:t>
            </a:r>
          </a:p>
          <a:p>
            <a:r>
              <a:rPr lang="pl-PL" sz="2000" b="1" dirty="0" smtClean="0"/>
              <a:t>Praksa. Jo je na šoli obvezno opraviti?</a:t>
            </a:r>
          </a:p>
          <a:p>
            <a:r>
              <a:rPr lang="sl-SI" sz="2000" b="1" dirty="0" smtClean="0"/>
              <a:t>Ponudba obveznih izbirnih vsebin</a:t>
            </a:r>
          </a:p>
          <a:p>
            <a:r>
              <a:rPr lang="sl-SI" sz="2000" b="1" dirty="0" smtClean="0"/>
              <a:t>Med katerimi tujimi jeziki lahko izbiram?</a:t>
            </a:r>
          </a:p>
          <a:p>
            <a:r>
              <a:rPr lang="pt-BR" sz="2000" b="1" dirty="0" smtClean="0"/>
              <a:t>Ali šola izvaja 5. predmet na maturi?</a:t>
            </a:r>
          </a:p>
          <a:p>
            <a:r>
              <a:rPr lang="pl-PL" sz="2000" b="1" dirty="0" smtClean="0"/>
              <a:t>Je šola prijazna do statusa športnika, kulturnika, vozača?</a:t>
            </a:r>
          </a:p>
          <a:p>
            <a:r>
              <a:rPr lang="sl-SI" sz="2000" b="1" dirty="0" smtClean="0"/>
              <a:t>Kakšen urnik me čaka?</a:t>
            </a:r>
          </a:p>
          <a:p>
            <a:endParaRPr lang="sl-S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024687" cy="8302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VRSTE PROGRAMOV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sz="quarter" idx="13"/>
          </p:nvPr>
        </p:nvSpPr>
        <p:spPr>
          <a:xfrm>
            <a:off x="1331913" y="1844675"/>
            <a:ext cx="357505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Tahoma" pitchFamily="34" charset="0"/>
              <a:buChar char="●"/>
            </a:pPr>
            <a:r>
              <a:rPr lang="sl-SI" sz="1800" b="1" dirty="0" smtClean="0">
                <a:solidFill>
                  <a:srgbClr val="FF0000"/>
                </a:solidFill>
                <a:latin typeface="Trebuchet MS" pitchFamily="34" charset="0"/>
              </a:rPr>
              <a:t>PROGRAMI NIŽJEGA POKLICNEGA IZOBRAŽEVANJA:</a:t>
            </a:r>
            <a:endParaRPr lang="sl-SI" sz="18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500" dirty="0" smtClean="0">
                <a:latin typeface="Trebuchet MS" pitchFamily="34" charset="0"/>
              </a:rPr>
              <a:t>-    </a:t>
            </a:r>
            <a:r>
              <a:rPr lang="sl-SI" sz="1600" dirty="0" smtClean="0">
                <a:latin typeface="Trebuchet MS" pitchFamily="34" charset="0"/>
              </a:rPr>
              <a:t>trajanje dve leti,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1600" dirty="0" smtClean="0">
                <a:latin typeface="Trebuchet MS" pitchFamily="34" charset="0"/>
              </a:rPr>
              <a:t>zaključni izpit.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sl-SI" sz="16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sl-SI" sz="1800" b="1" dirty="0" smtClean="0">
                <a:solidFill>
                  <a:srgbClr val="FF0000"/>
                </a:solidFill>
                <a:latin typeface="Trebuchet MS" pitchFamily="34" charset="0"/>
              </a:rPr>
              <a:t>PROGRAMI SREDNJEGA POKLICNEGA IZOBRAŽEVANJA:</a:t>
            </a:r>
            <a:endParaRPr lang="sl-SI" sz="18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600" dirty="0" smtClean="0">
                <a:latin typeface="Trebuchet MS" pitchFamily="34" charset="0"/>
              </a:rPr>
              <a:t>-     trajanje tri leta,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1600" dirty="0" smtClean="0">
                <a:latin typeface="Trebuchet MS" pitchFamily="34" charset="0"/>
              </a:rPr>
              <a:t>zaključni izpit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1600" dirty="0" smtClean="0">
                <a:latin typeface="Trebuchet MS" pitchFamily="34" charset="0"/>
              </a:rPr>
              <a:t>možnost nadaljevanja po programih PTI - “3+2” ali vpisa v maturitetni tečaj</a:t>
            </a:r>
          </a:p>
          <a:p>
            <a:pPr>
              <a:lnSpc>
                <a:spcPct val="80000"/>
              </a:lnSpc>
              <a:buNone/>
            </a:pPr>
            <a:endParaRPr lang="sl-SI" sz="1600" dirty="0" smtClean="0">
              <a:latin typeface="Trebuchet MS" pitchFamily="34" charset="0"/>
            </a:endParaRPr>
          </a:p>
        </p:txBody>
      </p:sp>
      <p:sp>
        <p:nvSpPr>
          <p:cNvPr id="6148" name="Rectangle 9"/>
          <p:cNvSpPr>
            <a:spLocks noGrp="1" noChangeArrowheads="1"/>
          </p:cNvSpPr>
          <p:nvPr>
            <p:ph sz="quarter" idx="14"/>
          </p:nvPr>
        </p:nvSpPr>
        <p:spPr>
          <a:xfrm>
            <a:off x="5108575" y="1827213"/>
            <a:ext cx="357505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sl-SI" sz="1800" b="1" dirty="0" smtClean="0">
                <a:solidFill>
                  <a:srgbClr val="FF0000"/>
                </a:solidFill>
                <a:latin typeface="Trebuchet MS" pitchFamily="34" charset="0"/>
              </a:rPr>
              <a:t>PROGRAMI SREDNJEGA STROKOVNEGA OZ. TEHNIŠKEGA IZOBRAŽEVANJA:</a:t>
            </a:r>
            <a:endParaRPr lang="sl-SI" sz="18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600" dirty="0" smtClean="0">
                <a:latin typeface="Trebuchet MS" pitchFamily="34" charset="0"/>
              </a:rPr>
              <a:t>-     trajanje štiri leta,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1600" dirty="0" smtClean="0">
                <a:latin typeface="Trebuchet MS" pitchFamily="34" charset="0"/>
              </a:rPr>
              <a:t>poklicna matura (4 predmeti).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sz="1600" b="1" u="sng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sl-SI" sz="1800" b="1" dirty="0" smtClean="0">
                <a:solidFill>
                  <a:srgbClr val="FF0000"/>
                </a:solidFill>
                <a:latin typeface="Trebuchet MS" pitchFamily="34" charset="0"/>
              </a:rPr>
              <a:t>GIMNAZIJSKI PROGRAMI:</a:t>
            </a:r>
            <a:endParaRPr lang="sl-SI" sz="18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1600" dirty="0" smtClean="0">
                <a:latin typeface="Trebuchet MS" pitchFamily="34" charset="0"/>
              </a:rPr>
              <a:t>-    gimnazija (športni, evropski oddelek), klasična gimnazija, tehniška, ekonomska in umetniška gimnazija,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1600" dirty="0" smtClean="0">
                <a:latin typeface="Trebuchet MS" pitchFamily="34" charset="0"/>
              </a:rPr>
              <a:t>trajanje štiri leta,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1600" dirty="0" smtClean="0">
                <a:latin typeface="Trebuchet MS" pitchFamily="34" charset="0"/>
              </a:rPr>
              <a:t>Splošna matura (5 predmetov).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sl-SI" sz="1600" dirty="0" smtClean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6013" y="836613"/>
            <a:ext cx="7024687" cy="1296987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>
                <a:solidFill>
                  <a:srgbClr val="FF0000"/>
                </a:solidFill>
              </a:rPr>
              <a:t>MEDNARODNA MATURA</a:t>
            </a:r>
            <a:r>
              <a:rPr lang="sl-SI" b="1" dirty="0" smtClean="0"/>
              <a:t/>
            </a:r>
            <a:br>
              <a:rPr lang="sl-SI" b="1" dirty="0" smtClean="0"/>
            </a:br>
            <a:endParaRPr lang="sl-SI" b="1" dirty="0"/>
          </a:p>
        </p:txBody>
      </p:sp>
      <p:graphicFrame>
        <p:nvGraphicFramePr>
          <p:cNvPr id="5" name="Ograda vsebine 4"/>
          <p:cNvGraphicFramePr>
            <a:graphicFrameLocks noGrp="1"/>
          </p:cNvGraphicFramePr>
          <p:nvPr>
            <p:ph idx="1"/>
          </p:nvPr>
        </p:nvGraphicFramePr>
        <p:xfrm>
          <a:off x="1043492" y="2000240"/>
          <a:ext cx="6777317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POSEBNI POGOJI ZA VPIS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 bwMode="blackGray">
          <a:xfrm>
            <a:off x="1042988" y="2324100"/>
            <a:ext cx="6777037" cy="3890982"/>
          </a:xfrm>
        </p:spPr>
        <p:txBody>
          <a:bodyPr rtlCol="0">
            <a:normAutofit fontScale="77500" lnSpcReduction="20000"/>
          </a:bodyPr>
          <a:lstStyle/>
          <a:p>
            <a:pPr marL="571500" indent="-571500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sl-SI" sz="1800" b="1" i="1" dirty="0" smtClean="0">
              <a:solidFill>
                <a:schemeClr val="accent1"/>
              </a:solidFill>
              <a:latin typeface="Tahoma" pitchFamily="34" charset="0"/>
            </a:endParaRPr>
          </a:p>
          <a:p>
            <a:pPr marL="571500" indent="-5715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b="1" i="1" dirty="0" smtClean="0">
                <a:solidFill>
                  <a:srgbClr val="FF0000"/>
                </a:solidFill>
                <a:latin typeface="Trebuchet MS" pitchFamily="34" charset="0"/>
              </a:rPr>
              <a:t>PSIHOFIZIČNA SPOSOBNOST</a:t>
            </a:r>
            <a:r>
              <a:rPr lang="sl-SI" sz="2000" b="1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sl-SI" sz="2000" b="1" dirty="0" smtClean="0">
                <a:latin typeface="Trebuchet MS" pitchFamily="34" charset="0"/>
              </a:rPr>
              <a:t>– </a:t>
            </a:r>
            <a:r>
              <a:rPr lang="sl-SI" sz="2000" dirty="0" smtClean="0">
                <a:latin typeface="Trebuchet MS" pitchFamily="34" charset="0"/>
              </a:rPr>
              <a:t>potrdilo, da  ni zdravstvenih ovir za izobraževanje; izda ga pooblaščeni zdravnik. (priložiti prijavnici) (Umetniška gimnazija, športni oddelki).</a:t>
            </a:r>
          </a:p>
          <a:p>
            <a:pPr marL="571500" indent="-5715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sl-SI" sz="2000" dirty="0" smtClean="0">
              <a:latin typeface="Trebuchet MS" pitchFamily="34" charset="0"/>
            </a:endParaRP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l-SI" sz="15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2. 	</a:t>
            </a:r>
            <a:r>
              <a:rPr lang="sl-SI" sz="2000" b="1" i="1" dirty="0" smtClean="0">
                <a:solidFill>
                  <a:srgbClr val="FF0000"/>
                </a:solidFill>
                <a:latin typeface="Trebuchet MS" pitchFamily="34" charset="0"/>
              </a:rPr>
              <a:t>POSEBNA NADARJENOST OZ. SPRETNOST</a:t>
            </a:r>
            <a:r>
              <a:rPr lang="sl-SI" sz="2000" b="1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sl-SI" sz="2000" b="1" dirty="0" smtClean="0">
                <a:latin typeface="Trebuchet MS" pitchFamily="34" charset="0"/>
              </a:rPr>
              <a:t>– </a:t>
            </a:r>
            <a:r>
              <a:rPr lang="sl-SI" sz="2000" dirty="0" smtClean="0">
                <a:latin typeface="Trebuchet MS" pitchFamily="34" charset="0"/>
              </a:rPr>
              <a:t>potrdilo izdajo srednje šole, ki izvajajo preizkus. (umetniška gimnazija, program zobotehnik, fotografski tehnik, </a:t>
            </a:r>
            <a:r>
              <a:rPr lang="sl-SI" sz="2000" dirty="0" err="1" smtClean="0">
                <a:latin typeface="Trebuchet MS" pitchFamily="34" charset="0"/>
              </a:rPr>
              <a:t>tehnik</a:t>
            </a:r>
            <a:r>
              <a:rPr lang="sl-SI" sz="2000" dirty="0" smtClean="0">
                <a:latin typeface="Trebuchet MS" pitchFamily="34" charset="0"/>
              </a:rPr>
              <a:t> oblikovanja). </a:t>
            </a:r>
            <a:r>
              <a:rPr lang="sl-SI" sz="2000" u="sng" dirty="0" smtClean="0">
                <a:latin typeface="Trebuchet MS" pitchFamily="34" charset="0"/>
              </a:rPr>
              <a:t>Do 4. marca oddati prijavo</a:t>
            </a:r>
            <a:r>
              <a:rPr lang="sl-SI" sz="2000" dirty="0" smtClean="0">
                <a:latin typeface="Trebuchet MS" pitchFamily="34" charset="0"/>
              </a:rPr>
              <a:t>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sl-SI" sz="2000" dirty="0" smtClean="0">
              <a:latin typeface="Trebuchet MS" pitchFamily="34" charset="0"/>
            </a:endParaRP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AutoNum type="arabicPeriod" startAt="3"/>
              <a:defRPr/>
            </a:pPr>
            <a:r>
              <a:rPr lang="sl-SI" sz="2000" b="1" i="1" dirty="0" smtClean="0">
                <a:solidFill>
                  <a:srgbClr val="FF0000"/>
                </a:solidFill>
                <a:latin typeface="Trebuchet MS" pitchFamily="34" charset="0"/>
              </a:rPr>
              <a:t>ŠPORTNI DOSEŽKI</a:t>
            </a:r>
            <a:r>
              <a:rPr lang="sl-SI" sz="2000" b="1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sl-SI" sz="2000" b="1" dirty="0" smtClean="0">
                <a:latin typeface="Trebuchet MS" pitchFamily="34" charset="0"/>
              </a:rPr>
              <a:t>– </a:t>
            </a:r>
            <a:r>
              <a:rPr lang="sl-SI" sz="2000" dirty="0" smtClean="0">
                <a:latin typeface="Trebuchet MS" pitchFamily="34" charset="0"/>
              </a:rPr>
              <a:t>pogoj za vpis v </a:t>
            </a:r>
            <a:r>
              <a:rPr lang="sl-SI" sz="2000" b="1" dirty="0" smtClean="0"/>
              <a:t>Gimnazija (športni oddelek) in Ekonomska gimnazija (športni oddelek )</a:t>
            </a:r>
            <a:r>
              <a:rPr lang="sl-SI" sz="2000" dirty="0" smtClean="0">
                <a:latin typeface="Trebuchet MS" pitchFamily="34" charset="0"/>
              </a:rPr>
              <a:t>. Šola izda potrdilo o izpolnjevanju športnih dosežkov. </a:t>
            </a:r>
            <a:r>
              <a:rPr lang="sl-SI" sz="2000" u="sng" dirty="0" smtClean="0">
                <a:latin typeface="Trebuchet MS" pitchFamily="34" charset="0"/>
              </a:rPr>
              <a:t>Do 4. marca  oddati dokazila.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AutoNum type="arabicPeriod" startAt="3"/>
              <a:defRPr/>
            </a:pPr>
            <a:endParaRPr lang="sl-SI" sz="2000" u="sng" dirty="0" smtClean="0">
              <a:latin typeface="Trebuchet MS" pitchFamily="34" charset="0"/>
            </a:endParaRPr>
          </a:p>
          <a:p>
            <a:pPr marL="571500" indent="-571500" fontAlgn="auto">
              <a:spcAft>
                <a:spcPts val="0"/>
              </a:spcAft>
              <a:buNone/>
              <a:defRPr/>
            </a:pPr>
            <a:r>
              <a:rPr lang="sl-SI" sz="2000" b="1" i="1" dirty="0" smtClean="0"/>
              <a:t>	</a:t>
            </a:r>
            <a:r>
              <a:rPr lang="sl-SI" sz="2000" b="1" i="1" u="sng" dirty="0" smtClean="0"/>
              <a:t>Dodatni pogoj za vpis v program </a:t>
            </a:r>
            <a:r>
              <a:rPr lang="sl-SI" sz="2000" b="1" i="1" u="sng" dirty="0" err="1" smtClean="0"/>
              <a:t>Waldorfska</a:t>
            </a:r>
            <a:r>
              <a:rPr lang="sl-SI" sz="2000" b="1" i="1" u="sng" dirty="0" smtClean="0"/>
              <a:t> gimnazija: </a:t>
            </a:r>
            <a:r>
              <a:rPr lang="sl-SI" sz="2000" b="1" i="1" dirty="0" smtClean="0"/>
              <a:t> </a:t>
            </a:r>
            <a:r>
              <a:rPr lang="sl-SI" sz="2000" dirty="0" smtClean="0"/>
              <a:t>Pred vpisom je obvezen pogovor z učencem in starši.  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AutoNum type="arabicPeriod" startAt="3"/>
              <a:defRPr/>
            </a:pPr>
            <a:endParaRPr lang="sl-SI" sz="2000" dirty="0" smtClean="0">
              <a:latin typeface="Trebuchet MS" pitchFamily="34" charset="0"/>
            </a:endParaRP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sl-SI" sz="20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  <p:bldP spid="20582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714356"/>
            <a:ext cx="7024687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PRIJAVA ZA VPIS IN ROKI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143116"/>
            <a:ext cx="6777037" cy="3689359"/>
          </a:xfr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endParaRPr lang="sl-SI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marL="274320" indent="-274320" algn="ctr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sl-S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PRIJAVNICO JE POTREBNO ODDATI NAJKASNEJE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l-SI" sz="2000" b="1" dirty="0" smtClean="0"/>
              <a:t>			</a:t>
            </a:r>
          </a:p>
          <a:p>
            <a:pPr marL="274320" indent="-274320" algn="ctr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l-SI" sz="2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2. APRILA 2020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sl-SI" sz="2800" b="1" u="sng" dirty="0" smtClean="0">
              <a:solidFill>
                <a:srgbClr val="FF5050"/>
              </a:solidFill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r>
              <a:rPr lang="sl-SI" sz="2000" b="1" u="sng" dirty="0" smtClean="0">
                <a:solidFill>
                  <a:srgbClr val="FF0000"/>
                </a:solidFill>
              </a:rPr>
              <a:t>OB PRIJAVI JE POTREBNO PREDLOŽITI:</a:t>
            </a:r>
            <a:endParaRPr lang="sl-SI" sz="2000" b="1" dirty="0" smtClean="0">
              <a:solidFill>
                <a:srgbClr val="FF0000"/>
              </a:solidFill>
            </a:endParaRP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sl-SI" sz="2000" b="1" dirty="0" smtClean="0">
                <a:solidFill>
                  <a:schemeClr val="tx1"/>
                </a:solidFill>
              </a:rPr>
              <a:t>potrdilo o psihofizičnih sposobnostih,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sl-SI" sz="2000" b="1" dirty="0" smtClean="0">
              <a:solidFill>
                <a:schemeClr val="tx1"/>
              </a:solidFill>
            </a:endParaRP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l-SI" sz="2000" b="1" dirty="0" smtClean="0">
                <a:solidFill>
                  <a:schemeClr val="tx1"/>
                </a:solidFill>
              </a:rPr>
              <a:t>potrdilo o izpolnjevanju športnih pogojev,(če ga ni izdala šola, ki izvaja program Gimnazija - športni oddelek).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601687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Izpolnjevanje prijavnice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42988" y="1916832"/>
            <a:ext cx="6777037" cy="4464496"/>
          </a:xfrm>
        </p:spPr>
        <p:txBody>
          <a:bodyPr/>
          <a:lstStyle/>
          <a:p>
            <a:pPr algn="ctr"/>
            <a:r>
              <a:rPr lang="sl-SI" dirty="0" smtClean="0"/>
              <a:t>Prijavnico bomo izpolnjevali v šoli</a:t>
            </a:r>
          </a:p>
          <a:p>
            <a:pPr algn="ctr">
              <a:buNone/>
            </a:pPr>
            <a:r>
              <a:rPr lang="sl-SI" sz="3200" b="1" dirty="0" smtClean="0"/>
              <a:t>KDAJ?</a:t>
            </a:r>
          </a:p>
          <a:p>
            <a:pPr algn="ctr">
              <a:buNone/>
            </a:pPr>
            <a:r>
              <a:rPr lang="sl-SI" sz="2800" b="1" dirty="0" smtClean="0">
                <a:solidFill>
                  <a:srgbClr val="FF0000"/>
                </a:solidFill>
              </a:rPr>
              <a:t>26. marca - 9.b  (</a:t>
            </a:r>
            <a:r>
              <a:rPr lang="sl-SI" sz="2800" b="1" dirty="0">
                <a:solidFill>
                  <a:srgbClr val="FF0000"/>
                </a:solidFill>
              </a:rPr>
              <a:t>3</a:t>
            </a:r>
            <a:r>
              <a:rPr lang="sl-SI" sz="2800" b="1" dirty="0" smtClean="0">
                <a:solidFill>
                  <a:srgbClr val="FF0000"/>
                </a:solidFill>
              </a:rPr>
              <a:t>. šolsko uro)</a:t>
            </a:r>
          </a:p>
          <a:p>
            <a:pPr algn="ctr">
              <a:buNone/>
            </a:pPr>
            <a:r>
              <a:rPr lang="sl-SI" sz="2800" b="1" dirty="0" smtClean="0">
                <a:solidFill>
                  <a:srgbClr val="FF0000"/>
                </a:solidFill>
              </a:rPr>
              <a:t>26. marca - 9.a  (6. šolsko uro)</a:t>
            </a:r>
          </a:p>
          <a:p>
            <a:pPr algn="ctr">
              <a:buNone/>
            </a:pPr>
            <a:r>
              <a:rPr lang="sl-SI" sz="3600" b="1" dirty="0" smtClean="0"/>
              <a:t>KJE?</a:t>
            </a:r>
          </a:p>
          <a:p>
            <a:pPr algn="ctr">
              <a:buNone/>
            </a:pPr>
            <a:r>
              <a:rPr lang="sl-SI" sz="2800" b="1" dirty="0" smtClean="0"/>
              <a:t>V učilnici za </a:t>
            </a:r>
            <a:r>
              <a:rPr lang="sl-SI" sz="2800" b="1" dirty="0" smtClean="0">
                <a:solidFill>
                  <a:srgbClr val="FF0000"/>
                </a:solidFill>
              </a:rPr>
              <a:t>SLJ3</a:t>
            </a:r>
          </a:p>
          <a:p>
            <a:r>
              <a:rPr lang="sl-SI" sz="1800" dirty="0" smtClean="0"/>
              <a:t>Na izpolnjevanje prinesti s seboj že izpolnjeno natisnjeno prijavnico </a:t>
            </a:r>
          </a:p>
          <a:p>
            <a:pPr>
              <a:buNone/>
            </a:pPr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/>
          <p:cNvSpPr>
            <a:spLocks noGrp="1" noChangeArrowheads="1"/>
          </p:cNvSpPr>
          <p:nvPr>
            <p:ph type="title"/>
          </p:nvPr>
        </p:nvSpPr>
        <p:spPr>
          <a:xfrm>
            <a:off x="1331913" y="260350"/>
            <a:ext cx="7313612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Clr>
                <a:schemeClr val="tx1"/>
              </a:buClr>
              <a:buSzPct val="90000"/>
              <a:buFontTx/>
              <a:buChar char="•"/>
              <a:defRPr/>
            </a:pPr>
            <a:endParaRPr lang="sl-SI" sz="2400" b="1" dirty="0" smtClean="0">
              <a:solidFill>
                <a:schemeClr val="hlink"/>
              </a:solidFill>
              <a:latin typeface="Trebuchet MS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6854786"/>
              </p:ext>
            </p:extLst>
          </p:nvPr>
        </p:nvGraphicFramePr>
        <p:xfrm>
          <a:off x="1370013" y="928671"/>
          <a:ext cx="6988175" cy="4500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2129</TotalTime>
  <Words>828</Words>
  <Application>Microsoft Office PowerPoint</Application>
  <PresentationFormat>Diaprojekcija na zaslonu (4:3)</PresentationFormat>
  <Paragraphs>158</Paragraphs>
  <Slides>18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19" baseType="lpstr">
      <vt:lpstr>Austin</vt:lpstr>
      <vt:lpstr>      VPIS V SREDNJE  ŠOLE </vt:lpstr>
      <vt:lpstr>Informativni dnevi</vt:lpstr>
      <vt:lpstr>Kaj vprašati na informativnem dnevu:</vt:lpstr>
      <vt:lpstr>VRSTE PROGRAMOV</vt:lpstr>
      <vt:lpstr>     MEDNARODNA MATURA </vt:lpstr>
      <vt:lpstr>POSEBNI POGOJI ZA VPIS</vt:lpstr>
      <vt:lpstr>PRIJAVA ZA VPIS IN ROKI</vt:lpstr>
      <vt:lpstr>Izpolnjevanje prijavnice</vt:lpstr>
      <vt:lpstr>Diapozitiv 9</vt:lpstr>
      <vt:lpstr>MERILA ZA IZBIRO V PRIMERU OMEJITVE VPISA</vt:lpstr>
      <vt:lpstr>IZBIRNI POSTOPEK IN VPIS</vt:lpstr>
      <vt:lpstr>ŠTIPENDIJE</vt:lpstr>
      <vt:lpstr>DRŽAVNE ŠTIPENDIJE:</vt:lpstr>
      <vt:lpstr>Kadrovske štipendije - www.sklad-kadri.si/kadrovske</vt:lpstr>
      <vt:lpstr>Štipendije za deficitarne poklice</vt:lpstr>
      <vt:lpstr>ZOISOVE ŠTIPENDIJE - </vt:lpstr>
      <vt:lpstr>POMEMBNI E-NASLOVI</vt:lpstr>
      <vt:lpstr>HVALA ZA VAŠO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V SREDNJE  ŠOLE</dc:title>
  <dc:creator>PC - GIANT</dc:creator>
  <cp:lastModifiedBy>mitkoznidko@gmail.com</cp:lastModifiedBy>
  <cp:revision>178</cp:revision>
  <dcterms:created xsi:type="dcterms:W3CDTF">2010-01-31T10:13:58Z</dcterms:created>
  <dcterms:modified xsi:type="dcterms:W3CDTF">2020-01-29T14:42:40Z</dcterms:modified>
</cp:coreProperties>
</file>